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64350"/>
  <p:notesSz cx="12192000" cy="686435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" y="31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41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EA4A7F-BBCF-45B1-B7DE-9359B5890D35}" type="datetimeFigureOut">
              <a:rPr lang="hu-HU" smtClean="0"/>
              <a:t>2022. 05. 24.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8838"/>
            <a:ext cx="4114800" cy="2316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1219200" y="3303588"/>
            <a:ext cx="9753600" cy="27035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651986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6905625" y="651986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4FEBDC-663E-488D-9E05-030877968C1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5665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Útátjáró minden </a:t>
            </a:r>
            <a:r>
              <a:rPr lang="hu-HU" sz="1400" b="1" dirty="0" err="1"/>
              <a:t>síntipushoz</a:t>
            </a:r>
            <a:endParaRPr lang="hu-HU" sz="1400" b="1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84386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Háromszoros szilárdság a cementkötésű betonhoz képest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298137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Talpgerendák, támaszkövek, teherbíró áthidaló elemek, a sínprofilhoz igazodó, rugalmas gumiágyazásban</a:t>
            </a:r>
          </a:p>
          <a:p>
            <a:endParaRPr lang="hu-HU" sz="1400" b="1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717563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Tökéletes közúti felület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33615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Megbízható víztelenítés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93473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Több évtizede pályában fekvő átjárók Ausztriában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422826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Előnyök más rendszerekkel szemben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359583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Gazdaságosság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687884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Könnyű kivétel és visszaépítés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371862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Hazai referenciák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00242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Konténerszállító daruk nehéz forgalma szükségessé tette a belső elemek </a:t>
            </a:r>
            <a:r>
              <a:rPr lang="hu-HU" sz="1400" b="1" dirty="0" err="1"/>
              <a:t>epoxi-Bodanra</a:t>
            </a:r>
            <a:r>
              <a:rPr lang="hu-HU" sz="1400" b="1" dirty="0"/>
              <a:t> cserélését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395451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A kamionsáv piros színnel van kijelölve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8709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Az Akna utcai átjáró Kőbányán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14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433972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Külső elem beillesztése résfolyóka mellé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15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976162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Támaszkövek behelyezése mérősablonnal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415095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Íves útátjáró Csepelen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132744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Hibátlan fekvésű egyenes átjáró. A belső elem rögzítése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18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334664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Ugyanott a külső elem rögzítése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19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961508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Befejezés előtt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20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564926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Csepeli átjáró, aszfalt-csatlakozással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21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563025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b="1" dirty="0"/>
              <a:t>Beépítés előtt a pályát gondosan ki kell szabályozni, ügyelve a szabályos aljtávolságra (60 cm az ív belső oldalán)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22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875350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Paks, közbenső alapgerendák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23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13240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Kétoldalú támaszkövek a paksi átjáróban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24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598711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Külső elem beillesztése kétéltű kotróval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25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521138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Méretre gyártott burkolóelemek helye Pakson, kétoldalú támaszkövek között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26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320334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A háromvágányos, kész paksi átjáró, színes elhatárolásokkal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27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966126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Kész íves átjáró, beaszfaltozás előtt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28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6518861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Íves átjáró Csepelen, kész </a:t>
            </a:r>
            <a:r>
              <a:rPr lang="hu-HU" sz="1400" b="1" dirty="0" err="1"/>
              <a:t>asztfalt</a:t>
            </a:r>
            <a:r>
              <a:rPr lang="hu-HU" sz="1400" b="1" dirty="0"/>
              <a:t>-csatlakozással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29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6578310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400" b="1" dirty="0"/>
              <a:t>Elkészült íves </a:t>
            </a:r>
            <a:r>
              <a:rPr lang="hu-HU" sz="1400" b="1"/>
              <a:t>átjáró Csepelen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4FEBDC-663E-488D-9E05-030877968C1C}" type="slidenum">
              <a:rPr lang="hu-HU" smtClean="0"/>
              <a:t>30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8994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705732" y="3731132"/>
            <a:ext cx="4780534" cy="5740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4036"/>
            <a:ext cx="8534400" cy="17160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8800"/>
            <a:ext cx="5303520" cy="4530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8800"/>
            <a:ext cx="5303520" cy="4530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9270"/>
          </a:xfrm>
          <a:custGeom>
            <a:avLst/>
            <a:gdLst/>
            <a:ahLst/>
            <a:cxnLst/>
            <a:rect l="l" t="t" r="r" b="b"/>
            <a:pathLst>
              <a:path w="12192000" h="6859270">
                <a:moveTo>
                  <a:pt x="0" y="6859142"/>
                </a:moveTo>
                <a:lnTo>
                  <a:pt x="12192000" y="6859142"/>
                </a:lnTo>
                <a:lnTo>
                  <a:pt x="12192000" y="0"/>
                </a:lnTo>
                <a:lnTo>
                  <a:pt x="0" y="0"/>
                </a:lnTo>
                <a:lnTo>
                  <a:pt x="0" y="6859142"/>
                </a:lnTo>
                <a:close/>
              </a:path>
            </a:pathLst>
          </a:custGeom>
          <a:solidFill>
            <a:srgbClr val="DADA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12192000" cy="6438900"/>
          </a:xfrm>
          <a:custGeom>
            <a:avLst/>
            <a:gdLst/>
            <a:ahLst/>
            <a:cxnLst/>
            <a:rect l="l" t="t" r="r" b="b"/>
            <a:pathLst>
              <a:path w="12192000" h="6438900">
                <a:moveTo>
                  <a:pt x="12192000" y="0"/>
                </a:moveTo>
                <a:lnTo>
                  <a:pt x="0" y="0"/>
                </a:lnTo>
                <a:lnTo>
                  <a:pt x="0" y="6438861"/>
                </a:lnTo>
                <a:lnTo>
                  <a:pt x="12192000" y="498754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498247"/>
            <a:ext cx="12192000" cy="5941060"/>
          </a:xfrm>
          <a:custGeom>
            <a:avLst/>
            <a:gdLst/>
            <a:ahLst/>
            <a:cxnLst/>
            <a:rect l="l" t="t" r="r" b="b"/>
            <a:pathLst>
              <a:path w="12192000" h="5941060">
                <a:moveTo>
                  <a:pt x="12192000" y="0"/>
                </a:moveTo>
                <a:lnTo>
                  <a:pt x="0" y="5940436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0759439" y="292607"/>
            <a:ext cx="920496" cy="952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0681715" y="371855"/>
            <a:ext cx="1103376" cy="4937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0" y="0"/>
            <a:ext cx="2997835" cy="3364865"/>
          </a:xfrm>
          <a:custGeom>
            <a:avLst/>
            <a:gdLst/>
            <a:ahLst/>
            <a:cxnLst/>
            <a:rect l="l" t="t" r="r" b="b"/>
            <a:pathLst>
              <a:path w="2997835" h="3364865">
                <a:moveTo>
                  <a:pt x="1717548" y="0"/>
                </a:moveTo>
                <a:lnTo>
                  <a:pt x="0" y="0"/>
                </a:lnTo>
                <a:lnTo>
                  <a:pt x="0" y="3364611"/>
                </a:lnTo>
                <a:lnTo>
                  <a:pt x="2997581" y="1235329"/>
                </a:lnTo>
                <a:lnTo>
                  <a:pt x="1717548" y="0"/>
                </a:lnTo>
                <a:close/>
              </a:path>
            </a:pathLst>
          </a:custGeom>
          <a:solidFill>
            <a:srgbClr val="F8FB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0" y="0"/>
            <a:ext cx="2997835" cy="3364865"/>
          </a:xfrm>
          <a:custGeom>
            <a:avLst/>
            <a:gdLst/>
            <a:ahLst/>
            <a:cxnLst/>
            <a:rect l="l" t="t" r="r" b="b"/>
            <a:pathLst>
              <a:path w="2997835" h="3364865">
                <a:moveTo>
                  <a:pt x="1717548" y="0"/>
                </a:moveTo>
                <a:lnTo>
                  <a:pt x="2997581" y="1235329"/>
                </a:lnTo>
                <a:lnTo>
                  <a:pt x="0" y="3364611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0" y="0"/>
            <a:ext cx="12192000" cy="6859270"/>
          </a:xfrm>
          <a:custGeom>
            <a:avLst/>
            <a:gdLst/>
            <a:ahLst/>
            <a:cxnLst/>
            <a:rect l="l" t="t" r="r" b="b"/>
            <a:pathLst>
              <a:path w="12192000" h="6859270">
                <a:moveTo>
                  <a:pt x="0" y="6859142"/>
                </a:moveTo>
                <a:lnTo>
                  <a:pt x="12192000" y="6859142"/>
                </a:lnTo>
                <a:lnTo>
                  <a:pt x="12192000" y="0"/>
                </a:lnTo>
                <a:lnTo>
                  <a:pt x="0" y="0"/>
                </a:lnTo>
                <a:lnTo>
                  <a:pt x="0" y="6859142"/>
                </a:lnTo>
                <a:close/>
              </a:path>
            </a:pathLst>
          </a:custGeom>
          <a:solidFill>
            <a:srgbClr val="DADA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9270"/>
          </a:xfrm>
          <a:custGeom>
            <a:avLst/>
            <a:gdLst/>
            <a:ahLst/>
            <a:cxnLst/>
            <a:rect l="l" t="t" r="r" b="b"/>
            <a:pathLst>
              <a:path w="12192000" h="6859270">
                <a:moveTo>
                  <a:pt x="0" y="6859142"/>
                </a:moveTo>
                <a:lnTo>
                  <a:pt x="12192000" y="6859142"/>
                </a:lnTo>
                <a:lnTo>
                  <a:pt x="12192000" y="0"/>
                </a:lnTo>
                <a:lnTo>
                  <a:pt x="0" y="0"/>
                </a:lnTo>
                <a:lnTo>
                  <a:pt x="0" y="6859142"/>
                </a:lnTo>
                <a:close/>
              </a:path>
            </a:pathLst>
          </a:custGeom>
          <a:solidFill>
            <a:srgbClr val="DADA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12192000" cy="6438900"/>
          </a:xfrm>
          <a:custGeom>
            <a:avLst/>
            <a:gdLst/>
            <a:ahLst/>
            <a:cxnLst/>
            <a:rect l="l" t="t" r="r" b="b"/>
            <a:pathLst>
              <a:path w="12192000" h="6438900">
                <a:moveTo>
                  <a:pt x="12192000" y="0"/>
                </a:moveTo>
                <a:lnTo>
                  <a:pt x="0" y="0"/>
                </a:lnTo>
                <a:lnTo>
                  <a:pt x="0" y="6438861"/>
                </a:lnTo>
                <a:lnTo>
                  <a:pt x="12192000" y="498754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498246"/>
            <a:ext cx="12192000" cy="5941060"/>
          </a:xfrm>
          <a:custGeom>
            <a:avLst/>
            <a:gdLst/>
            <a:ahLst/>
            <a:cxnLst/>
            <a:rect l="l" t="t" r="r" b="b"/>
            <a:pathLst>
              <a:path w="12192000" h="5941060">
                <a:moveTo>
                  <a:pt x="12192000" y="0"/>
                </a:moveTo>
                <a:lnTo>
                  <a:pt x="0" y="5940436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0759439" y="292607"/>
            <a:ext cx="920496" cy="952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0681715" y="371855"/>
            <a:ext cx="1103376" cy="49377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0" y="0"/>
            <a:ext cx="2997835" cy="3364865"/>
          </a:xfrm>
          <a:custGeom>
            <a:avLst/>
            <a:gdLst/>
            <a:ahLst/>
            <a:cxnLst/>
            <a:rect l="l" t="t" r="r" b="b"/>
            <a:pathLst>
              <a:path w="2997835" h="3364865">
                <a:moveTo>
                  <a:pt x="1717548" y="0"/>
                </a:moveTo>
                <a:lnTo>
                  <a:pt x="0" y="0"/>
                </a:lnTo>
                <a:lnTo>
                  <a:pt x="0" y="3364611"/>
                </a:lnTo>
                <a:lnTo>
                  <a:pt x="2997581" y="1235329"/>
                </a:lnTo>
                <a:lnTo>
                  <a:pt x="1717548" y="0"/>
                </a:lnTo>
                <a:close/>
              </a:path>
            </a:pathLst>
          </a:custGeom>
          <a:solidFill>
            <a:srgbClr val="F8FB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0" y="0"/>
            <a:ext cx="2997835" cy="3364865"/>
          </a:xfrm>
          <a:custGeom>
            <a:avLst/>
            <a:gdLst/>
            <a:ahLst/>
            <a:cxnLst/>
            <a:rect l="l" t="t" r="r" b="b"/>
            <a:pathLst>
              <a:path w="2997835" h="3364865">
                <a:moveTo>
                  <a:pt x="1717548" y="0"/>
                </a:moveTo>
                <a:lnTo>
                  <a:pt x="2997581" y="1235329"/>
                </a:lnTo>
                <a:lnTo>
                  <a:pt x="0" y="3364611"/>
                </a:lnTo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26994" y="31749"/>
            <a:ext cx="5938011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8189" y="2258720"/>
            <a:ext cx="10675620" cy="31197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83845"/>
            <a:ext cx="3901440" cy="343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83845"/>
            <a:ext cx="2804160" cy="343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83845"/>
            <a:ext cx="2804160" cy="343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765026" y="6538631"/>
            <a:ext cx="213360" cy="213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60"/>
              </a:lnSpc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24</a:t>
            </a:r>
            <a:endParaRPr sz="15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-6095" y="0"/>
            <a:ext cx="12178665" cy="6865620"/>
            <a:chOff x="-6095" y="0"/>
            <a:chExt cx="12178665" cy="686562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2165965" cy="6424930"/>
            </a:xfrm>
            <a:custGeom>
              <a:avLst/>
              <a:gdLst/>
              <a:ahLst/>
              <a:cxnLst/>
              <a:rect l="l" t="t" r="r" b="b"/>
              <a:pathLst>
                <a:path w="12165965" h="6424930">
                  <a:moveTo>
                    <a:pt x="12165965" y="0"/>
                  </a:moveTo>
                  <a:lnTo>
                    <a:pt x="0" y="0"/>
                  </a:lnTo>
                  <a:lnTo>
                    <a:pt x="0" y="6424753"/>
                  </a:lnTo>
                  <a:lnTo>
                    <a:pt x="12165965" y="497331"/>
                  </a:lnTo>
                  <a:lnTo>
                    <a:pt x="121659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496823"/>
              <a:ext cx="12165965" cy="5928360"/>
            </a:xfrm>
            <a:custGeom>
              <a:avLst/>
              <a:gdLst/>
              <a:ahLst/>
              <a:cxnLst/>
              <a:rect l="l" t="t" r="r" b="b"/>
              <a:pathLst>
                <a:path w="12165965" h="5928360">
                  <a:moveTo>
                    <a:pt x="12165965" y="0"/>
                  </a:moveTo>
                  <a:lnTo>
                    <a:pt x="0" y="5927751"/>
                  </a:lnTo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730484" y="292607"/>
              <a:ext cx="920496" cy="9525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652760" y="371855"/>
              <a:ext cx="1103376" cy="49377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0"/>
              <a:ext cx="2968625" cy="3344545"/>
            </a:xfrm>
            <a:custGeom>
              <a:avLst/>
              <a:gdLst/>
              <a:ahLst/>
              <a:cxnLst/>
              <a:rect l="l" t="t" r="r" b="b"/>
              <a:pathLst>
                <a:path w="2968625" h="3344545">
                  <a:moveTo>
                    <a:pt x="1688592" y="0"/>
                  </a:moveTo>
                  <a:lnTo>
                    <a:pt x="0" y="0"/>
                  </a:lnTo>
                  <a:lnTo>
                    <a:pt x="0" y="3344042"/>
                  </a:lnTo>
                  <a:lnTo>
                    <a:pt x="2968625" y="1235328"/>
                  </a:lnTo>
                  <a:lnTo>
                    <a:pt x="1688592" y="0"/>
                  </a:lnTo>
                  <a:close/>
                </a:path>
              </a:pathLst>
            </a:custGeom>
            <a:solidFill>
              <a:srgbClr val="F8FB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0"/>
              <a:ext cx="2968625" cy="3344545"/>
            </a:xfrm>
            <a:custGeom>
              <a:avLst/>
              <a:gdLst/>
              <a:ahLst/>
              <a:cxnLst/>
              <a:rect l="l" t="t" r="r" b="b"/>
              <a:pathLst>
                <a:path w="2968625" h="3344545">
                  <a:moveTo>
                    <a:pt x="1688592" y="0"/>
                  </a:moveTo>
                  <a:lnTo>
                    <a:pt x="2968625" y="1235328"/>
                  </a:lnTo>
                  <a:lnTo>
                    <a:pt x="0" y="3344042"/>
                  </a:lnTo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0" y="1463039"/>
              <a:ext cx="12166092" cy="539648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143000" y="26889"/>
            <a:ext cx="8543748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spc="-10" dirty="0" err="1">
                <a:latin typeface="Arial"/>
                <a:cs typeface="Arial"/>
              </a:rPr>
              <a:t>Polimer</a:t>
            </a:r>
            <a:r>
              <a:rPr lang="hu-HU" sz="4000" spc="-10" dirty="0">
                <a:latin typeface="Arial"/>
                <a:cs typeface="Arial"/>
              </a:rPr>
              <a:t>-</a:t>
            </a:r>
            <a:r>
              <a:rPr sz="4000" spc="-10" dirty="0">
                <a:latin typeface="Arial"/>
                <a:cs typeface="Arial"/>
              </a:rPr>
              <a:t>BODAN</a:t>
            </a:r>
            <a:r>
              <a:rPr lang="hu-HU" sz="4000" spc="-10" dirty="0">
                <a:latin typeface="Arial"/>
                <a:cs typeface="Arial"/>
              </a:rPr>
              <a:t> </a:t>
            </a:r>
            <a:r>
              <a:rPr lang="hu-HU" sz="4000" spc="-10" dirty="0"/>
              <a:t>ú</a:t>
            </a:r>
            <a:r>
              <a:rPr lang="hu-HU" sz="4000" dirty="0">
                <a:latin typeface="Arial"/>
                <a:cs typeface="Arial"/>
              </a:rPr>
              <a:t>tátjáró-rendszer</a:t>
            </a:r>
            <a:r>
              <a:rPr lang="hu-HU" sz="4000" spc="-130" dirty="0">
                <a:latin typeface="Arial"/>
                <a:cs typeface="Arial"/>
              </a:rPr>
              <a:t> </a:t>
            </a:r>
            <a:endParaRPr sz="4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348" y="277113"/>
            <a:ext cx="5711851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hu-HU" i="1" spc="-20" dirty="0">
                <a:latin typeface="Arial"/>
                <a:cs typeface="Arial"/>
              </a:rPr>
              <a:t>Polimer-</a:t>
            </a:r>
            <a:r>
              <a:rPr b="0" i="1" spc="-20" dirty="0">
                <a:latin typeface="Arial"/>
                <a:cs typeface="Arial"/>
              </a:rPr>
              <a:t>BODAN </a:t>
            </a:r>
            <a:r>
              <a:rPr b="0" i="1" dirty="0" err="1">
                <a:latin typeface="Arial"/>
                <a:cs typeface="Arial"/>
              </a:rPr>
              <a:t>útátjáró</a:t>
            </a:r>
            <a:r>
              <a:rPr lang="hu-HU" b="0" i="1" dirty="0">
                <a:latin typeface="Arial"/>
                <a:cs typeface="Arial"/>
              </a:rPr>
              <a:t>-</a:t>
            </a:r>
            <a:r>
              <a:rPr b="0" i="1" spc="-5" dirty="0" err="1">
                <a:latin typeface="Arial"/>
                <a:cs typeface="Arial"/>
              </a:rPr>
              <a:t>rendszer</a:t>
            </a:r>
            <a:endParaRPr b="0" i="1" spc="-5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0972" y="1401317"/>
            <a:ext cx="64033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i="1" spc="-5" dirty="0">
                <a:latin typeface="Arial"/>
                <a:cs typeface="Arial"/>
              </a:rPr>
              <a:t>Követelmények </a:t>
            </a:r>
            <a:r>
              <a:rPr sz="2800" i="1" dirty="0">
                <a:latin typeface="Arial"/>
                <a:cs typeface="Arial"/>
              </a:rPr>
              <a:t>egy útátjáróval</a:t>
            </a:r>
            <a:r>
              <a:rPr sz="2800" i="1" spc="-75" dirty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szemben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48995" y="2400299"/>
            <a:ext cx="1752600" cy="23408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35807" y="2404871"/>
            <a:ext cx="1763268" cy="24033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41782" y="2089530"/>
            <a:ext cx="42748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585085" algn="l"/>
              </a:tabLst>
            </a:pPr>
            <a:r>
              <a:rPr sz="2700" spc="-67" baseline="3086" dirty="0">
                <a:solidFill>
                  <a:srgbClr val="3A122A"/>
                </a:solidFill>
                <a:latin typeface="Arial"/>
                <a:cs typeface="Arial"/>
              </a:rPr>
              <a:t>Vasúti </a:t>
            </a:r>
            <a:r>
              <a:rPr sz="2700" spc="-7" baseline="3086" dirty="0">
                <a:solidFill>
                  <a:srgbClr val="3A122A"/>
                </a:solidFill>
                <a:latin typeface="Arial"/>
                <a:cs typeface="Arial"/>
              </a:rPr>
              <a:t>szempont	</a:t>
            </a:r>
            <a:r>
              <a:rPr sz="1800" spc="-5" dirty="0">
                <a:solidFill>
                  <a:srgbClr val="3A122A"/>
                </a:solidFill>
                <a:latin typeface="Arial"/>
                <a:cs typeface="Arial"/>
              </a:rPr>
              <a:t>Közúti</a:t>
            </a:r>
            <a:r>
              <a:rPr sz="1800" spc="-135" dirty="0">
                <a:solidFill>
                  <a:srgbClr val="3A122A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3A122A"/>
                </a:solidFill>
                <a:latin typeface="Arial"/>
                <a:cs typeface="Arial"/>
              </a:rPr>
              <a:t>szempont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758189" y="2258720"/>
            <a:ext cx="10675620" cy="3567002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4667250" indent="-342900">
              <a:lnSpc>
                <a:spcPct val="100000"/>
              </a:lnSpc>
              <a:spcBef>
                <a:spcPts val="795"/>
              </a:spcBef>
              <a:buSzPct val="75000"/>
              <a:buFont typeface="Wingdings"/>
              <a:buChar char=""/>
              <a:tabLst>
                <a:tab pos="4666615" algn="l"/>
                <a:tab pos="4667250" algn="l"/>
              </a:tabLst>
            </a:pPr>
            <a:r>
              <a:rPr spc="-5" dirty="0"/>
              <a:t>Biztonság</a:t>
            </a:r>
          </a:p>
          <a:p>
            <a:pPr marL="4667250" indent="-342900">
              <a:lnSpc>
                <a:spcPct val="100000"/>
              </a:lnSpc>
              <a:spcBef>
                <a:spcPts val="695"/>
              </a:spcBef>
              <a:buSzPct val="75000"/>
              <a:buFont typeface="Wingdings"/>
              <a:buChar char=""/>
              <a:tabLst>
                <a:tab pos="4666615" algn="l"/>
                <a:tab pos="4667250" algn="l"/>
              </a:tabLst>
            </a:pPr>
            <a:r>
              <a:rPr lang="hu-HU" dirty="0">
                <a:latin typeface="Arial"/>
                <a:cs typeface="Arial"/>
              </a:rPr>
              <a:t>Egyenletes áthaladás, mind a vasút, mind a közút számára</a:t>
            </a:r>
            <a:endParaRPr spc="-5" dirty="0">
              <a:latin typeface="Arial"/>
              <a:cs typeface="Arial"/>
            </a:endParaRPr>
          </a:p>
          <a:p>
            <a:pPr marL="4667250" indent="-342900">
              <a:lnSpc>
                <a:spcPct val="100000"/>
              </a:lnSpc>
              <a:spcBef>
                <a:spcPts val="710"/>
              </a:spcBef>
              <a:buSzPct val="75000"/>
              <a:buFont typeface="Wingdings"/>
              <a:buChar char=""/>
              <a:tabLst>
                <a:tab pos="4666615" algn="l"/>
                <a:tab pos="4667250" algn="l"/>
              </a:tabLst>
            </a:pPr>
            <a:r>
              <a:rPr spc="-5" dirty="0" err="1"/>
              <a:t>Gyors</a:t>
            </a:r>
            <a:r>
              <a:rPr spc="-65" dirty="0"/>
              <a:t> </a:t>
            </a:r>
            <a:r>
              <a:rPr dirty="0" err="1"/>
              <a:t>beépítés</a:t>
            </a:r>
            <a:r>
              <a:rPr lang="hu-HU" dirty="0"/>
              <a:t>, kiemelés</a:t>
            </a:r>
            <a:endParaRPr dirty="0"/>
          </a:p>
          <a:p>
            <a:pPr marL="4667250" indent="-342900">
              <a:lnSpc>
                <a:spcPct val="100000"/>
              </a:lnSpc>
              <a:spcBef>
                <a:spcPts val="695"/>
              </a:spcBef>
              <a:buSzPct val="75000"/>
              <a:buFont typeface="Wingdings"/>
              <a:buChar char=""/>
              <a:tabLst>
                <a:tab pos="4666615" algn="l"/>
                <a:tab pos="4667250" algn="l"/>
              </a:tabLst>
            </a:pPr>
            <a:r>
              <a:rPr spc="-5" dirty="0" err="1">
                <a:latin typeface="Arial"/>
                <a:cs typeface="Arial"/>
              </a:rPr>
              <a:t>Csúszás</a:t>
            </a:r>
            <a:r>
              <a:rPr lang="hu-HU" spc="-5" dirty="0">
                <a:latin typeface="Arial"/>
                <a:cs typeface="Arial"/>
              </a:rPr>
              <a:t>mentes felület</a:t>
            </a:r>
            <a:endParaRPr spc="-5" dirty="0">
              <a:latin typeface="Arial"/>
              <a:cs typeface="Arial"/>
            </a:endParaRPr>
          </a:p>
          <a:p>
            <a:pPr marL="4667250" indent="-342900">
              <a:lnSpc>
                <a:spcPct val="100000"/>
              </a:lnSpc>
              <a:spcBef>
                <a:spcPts val="700"/>
              </a:spcBef>
              <a:buSzPct val="75000"/>
              <a:buFont typeface="Wingdings"/>
              <a:buChar char=""/>
              <a:tabLst>
                <a:tab pos="4666615" algn="l"/>
                <a:tab pos="4667250" algn="l"/>
              </a:tabLst>
            </a:pPr>
            <a:r>
              <a:rPr spc="-5" dirty="0">
                <a:latin typeface="Arial"/>
                <a:cs typeface="Arial"/>
              </a:rPr>
              <a:t>Nagy </a:t>
            </a:r>
            <a:r>
              <a:rPr dirty="0">
                <a:latin typeface="Arial"/>
                <a:cs typeface="Arial"/>
              </a:rPr>
              <a:t>tartósság, kevés</a:t>
            </a:r>
            <a:r>
              <a:rPr spc="-45" dirty="0">
                <a:latin typeface="Arial"/>
                <a:cs typeface="Arial"/>
              </a:rPr>
              <a:t> </a:t>
            </a:r>
            <a:r>
              <a:rPr spc="-5" dirty="0">
                <a:latin typeface="Arial"/>
                <a:cs typeface="Arial"/>
              </a:rPr>
              <a:t>karbantartás</a:t>
            </a:r>
          </a:p>
          <a:p>
            <a:pPr marL="4667250" indent="-342900">
              <a:lnSpc>
                <a:spcPct val="100000"/>
              </a:lnSpc>
              <a:spcBef>
                <a:spcPts val="710"/>
              </a:spcBef>
              <a:buSzPct val="75000"/>
              <a:buFont typeface="Wingdings"/>
              <a:buChar char=""/>
              <a:tabLst>
                <a:tab pos="4666615" algn="l"/>
                <a:tab pos="4667250" algn="l"/>
              </a:tabLst>
            </a:pPr>
            <a:r>
              <a:rPr dirty="0" err="1"/>
              <a:t>Jó</a:t>
            </a:r>
            <a:r>
              <a:rPr dirty="0"/>
              <a:t> </a:t>
            </a:r>
            <a:r>
              <a:rPr spc="-5" dirty="0"/>
              <a:t>költség – </a:t>
            </a:r>
            <a:r>
              <a:rPr spc="-15" dirty="0"/>
              <a:t>élettartam </a:t>
            </a:r>
            <a:r>
              <a:rPr spc="-5" dirty="0"/>
              <a:t>(LCC)</a:t>
            </a:r>
            <a:r>
              <a:rPr spc="105" dirty="0"/>
              <a:t> </a:t>
            </a:r>
            <a:r>
              <a:rPr spc="-20" dirty="0"/>
              <a:t>arány</a:t>
            </a:r>
            <a:endParaRPr dirty="0"/>
          </a:p>
        </p:txBody>
      </p:sp>
      <p:sp>
        <p:nvSpPr>
          <p:cNvPr id="8" name="object 8"/>
          <p:cNvSpPr/>
          <p:nvPr/>
        </p:nvSpPr>
        <p:spPr>
          <a:xfrm>
            <a:off x="641604" y="5111495"/>
            <a:ext cx="2157984" cy="9509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918460" y="4998719"/>
            <a:ext cx="1132332" cy="108203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2215895" y="3279647"/>
            <a:ext cx="696595" cy="698500"/>
            <a:chOff x="2215895" y="3279647"/>
            <a:chExt cx="696595" cy="698500"/>
          </a:xfrm>
        </p:grpSpPr>
        <p:sp>
          <p:nvSpPr>
            <p:cNvPr id="11" name="object 11"/>
            <p:cNvSpPr/>
            <p:nvPr/>
          </p:nvSpPr>
          <p:spPr>
            <a:xfrm>
              <a:off x="2221992" y="3285235"/>
              <a:ext cx="684530" cy="685800"/>
            </a:xfrm>
            <a:custGeom>
              <a:avLst/>
              <a:gdLst/>
              <a:ahLst/>
              <a:cxnLst/>
              <a:rect l="l" t="t" r="r" b="b"/>
              <a:pathLst>
                <a:path w="684530" h="685800">
                  <a:moveTo>
                    <a:pt x="684022" y="273050"/>
                  </a:moveTo>
                  <a:lnTo>
                    <a:pt x="411353" y="273050"/>
                  </a:lnTo>
                  <a:lnTo>
                    <a:pt x="411353" y="0"/>
                  </a:lnTo>
                  <a:lnTo>
                    <a:pt x="272669" y="0"/>
                  </a:lnTo>
                  <a:lnTo>
                    <a:pt x="272669" y="273050"/>
                  </a:lnTo>
                  <a:lnTo>
                    <a:pt x="0" y="273050"/>
                  </a:lnTo>
                  <a:lnTo>
                    <a:pt x="0" y="412750"/>
                  </a:lnTo>
                  <a:lnTo>
                    <a:pt x="272669" y="412750"/>
                  </a:lnTo>
                  <a:lnTo>
                    <a:pt x="272669" y="685800"/>
                  </a:lnTo>
                  <a:lnTo>
                    <a:pt x="411353" y="685800"/>
                  </a:lnTo>
                  <a:lnTo>
                    <a:pt x="411353" y="412750"/>
                  </a:lnTo>
                  <a:lnTo>
                    <a:pt x="684022" y="412750"/>
                  </a:lnTo>
                  <a:lnTo>
                    <a:pt x="684022" y="2730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221991" y="3285743"/>
              <a:ext cx="684530" cy="685800"/>
            </a:xfrm>
            <a:custGeom>
              <a:avLst/>
              <a:gdLst/>
              <a:ahLst/>
              <a:cxnLst/>
              <a:rect l="l" t="t" r="r" b="b"/>
              <a:pathLst>
                <a:path w="684530" h="685800">
                  <a:moveTo>
                    <a:pt x="0" y="272796"/>
                  </a:moveTo>
                  <a:lnTo>
                    <a:pt x="272669" y="272796"/>
                  </a:lnTo>
                  <a:lnTo>
                    <a:pt x="272669" y="0"/>
                  </a:lnTo>
                  <a:lnTo>
                    <a:pt x="411352" y="0"/>
                  </a:lnTo>
                  <a:lnTo>
                    <a:pt x="411352" y="272796"/>
                  </a:lnTo>
                  <a:lnTo>
                    <a:pt x="684021" y="272796"/>
                  </a:lnTo>
                  <a:lnTo>
                    <a:pt x="684021" y="413003"/>
                  </a:lnTo>
                  <a:lnTo>
                    <a:pt x="411352" y="413003"/>
                  </a:lnTo>
                  <a:lnTo>
                    <a:pt x="411352" y="685800"/>
                  </a:lnTo>
                  <a:lnTo>
                    <a:pt x="272669" y="685800"/>
                  </a:lnTo>
                  <a:lnTo>
                    <a:pt x="272669" y="413003"/>
                  </a:lnTo>
                  <a:lnTo>
                    <a:pt x="0" y="413003"/>
                  </a:lnTo>
                  <a:lnTo>
                    <a:pt x="0" y="272796"/>
                  </a:lnTo>
                  <a:close/>
                </a:path>
              </a:pathLst>
            </a:custGeom>
            <a:ln w="121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716991" y="6088176"/>
            <a:ext cx="4617009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hu-HU" sz="2800" b="1" spc="-5" dirty="0">
                <a:latin typeface="Arial"/>
                <a:cs typeface="Arial"/>
              </a:rPr>
              <a:t>P</a:t>
            </a:r>
            <a:r>
              <a:rPr sz="2800" b="1" spc="-5" dirty="0" err="1">
                <a:latin typeface="Arial"/>
                <a:cs typeface="Arial"/>
              </a:rPr>
              <a:t>olymer</a:t>
            </a:r>
            <a:r>
              <a:rPr lang="hu-HU" sz="2800" b="1" spc="-5" dirty="0">
                <a:latin typeface="Arial"/>
                <a:cs typeface="Arial"/>
              </a:rPr>
              <a:t>-</a:t>
            </a:r>
            <a:r>
              <a:rPr sz="2800" b="1" dirty="0" err="1">
                <a:latin typeface="Arial"/>
                <a:cs typeface="Arial"/>
              </a:rPr>
              <a:t>betonból</a:t>
            </a:r>
            <a:r>
              <a:rPr sz="2800" b="1" spc="-150" dirty="0">
                <a:latin typeface="Arial"/>
                <a:cs typeface="Arial"/>
              </a:rPr>
              <a:t> </a:t>
            </a:r>
            <a:r>
              <a:rPr sz="2800" b="1" spc="-15" dirty="0">
                <a:latin typeface="Arial"/>
                <a:cs typeface="Arial"/>
              </a:rPr>
              <a:t>készül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752326" y="6508495"/>
            <a:ext cx="13208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0349" y="265937"/>
            <a:ext cx="644334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hu-HU" sz="2800" i="1" spc="-20" dirty="0">
                <a:latin typeface="Arial"/>
                <a:cs typeface="Arial"/>
              </a:rPr>
              <a:t>Polimer-</a:t>
            </a:r>
            <a:r>
              <a:rPr lang="hu-HU" sz="2800" b="0" i="1" spc="-20" dirty="0">
                <a:latin typeface="Arial"/>
                <a:cs typeface="Arial"/>
              </a:rPr>
              <a:t>BODAN </a:t>
            </a:r>
            <a:r>
              <a:rPr lang="hu-HU" sz="2800" b="0" i="1" dirty="0">
                <a:latin typeface="Arial"/>
                <a:cs typeface="Arial"/>
              </a:rPr>
              <a:t>útátjáró-</a:t>
            </a:r>
            <a:r>
              <a:rPr lang="hu-HU" sz="2800" b="0" i="1" spc="-5" dirty="0">
                <a:latin typeface="Arial"/>
                <a:cs typeface="Arial"/>
              </a:rPr>
              <a:t>rendszer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88263" y="2406395"/>
            <a:ext cx="11193780" cy="3779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23748" y="1474164"/>
            <a:ext cx="60801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hu-HU" sz="2800" b="1" spc="-15" dirty="0">
                <a:latin typeface="Arial"/>
                <a:cs typeface="Arial"/>
              </a:rPr>
              <a:t>Minden </a:t>
            </a:r>
            <a:r>
              <a:rPr sz="2800" b="1" spc="-5" dirty="0" err="1">
                <a:latin typeface="Arial"/>
                <a:cs typeface="Arial"/>
              </a:rPr>
              <a:t>síntípushoz</a:t>
            </a:r>
            <a:r>
              <a:rPr lang="hu-HU" sz="2800" b="1" spc="-5" dirty="0">
                <a:latin typeface="Arial"/>
                <a:cs typeface="Arial"/>
              </a:rPr>
              <a:t> alkalmas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752326" y="6508495"/>
            <a:ext cx="13208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498335" y="1638299"/>
            <a:ext cx="4846320" cy="4531995"/>
            <a:chOff x="6498335" y="1638299"/>
            <a:chExt cx="4846320" cy="4531995"/>
          </a:xfrm>
        </p:grpSpPr>
        <p:sp>
          <p:nvSpPr>
            <p:cNvPr id="3" name="object 3"/>
            <p:cNvSpPr/>
            <p:nvPr/>
          </p:nvSpPr>
          <p:spPr>
            <a:xfrm>
              <a:off x="6502907" y="1642871"/>
              <a:ext cx="4837430" cy="4523105"/>
            </a:xfrm>
            <a:custGeom>
              <a:avLst/>
              <a:gdLst/>
              <a:ahLst/>
              <a:cxnLst/>
              <a:rect l="l" t="t" r="r" b="b"/>
              <a:pathLst>
                <a:path w="4837430" h="4523105">
                  <a:moveTo>
                    <a:pt x="4836922" y="0"/>
                  </a:moveTo>
                  <a:lnTo>
                    <a:pt x="0" y="0"/>
                  </a:lnTo>
                  <a:lnTo>
                    <a:pt x="0" y="4522724"/>
                  </a:lnTo>
                  <a:lnTo>
                    <a:pt x="4836922" y="4522724"/>
                  </a:lnTo>
                  <a:lnTo>
                    <a:pt x="483692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502907" y="1642871"/>
              <a:ext cx="4837430" cy="4523105"/>
            </a:xfrm>
            <a:custGeom>
              <a:avLst/>
              <a:gdLst/>
              <a:ahLst/>
              <a:cxnLst/>
              <a:rect l="l" t="t" r="r" b="b"/>
              <a:pathLst>
                <a:path w="4837430" h="4523105">
                  <a:moveTo>
                    <a:pt x="0" y="4522724"/>
                  </a:moveTo>
                  <a:lnTo>
                    <a:pt x="4836922" y="4522724"/>
                  </a:lnTo>
                  <a:lnTo>
                    <a:pt x="4836922" y="0"/>
                  </a:lnTo>
                  <a:lnTo>
                    <a:pt x="0" y="0"/>
                  </a:lnTo>
                  <a:lnTo>
                    <a:pt x="0" y="4522724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801611" y="2313431"/>
              <a:ext cx="4239767" cy="318211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60349" y="265937"/>
            <a:ext cx="644842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hu-HU" i="1" spc="-20" dirty="0">
                <a:latin typeface="Arial"/>
                <a:cs typeface="Arial"/>
              </a:rPr>
              <a:t>Polimer-</a:t>
            </a:r>
            <a:r>
              <a:rPr lang="hu-HU" b="0" i="1" spc="-20" dirty="0">
                <a:latin typeface="Arial"/>
                <a:cs typeface="Arial"/>
              </a:rPr>
              <a:t>BODAN </a:t>
            </a:r>
            <a:r>
              <a:rPr lang="hu-HU" b="0" i="1" dirty="0">
                <a:latin typeface="Arial"/>
                <a:cs typeface="Arial"/>
              </a:rPr>
              <a:t>útátjáró-</a:t>
            </a:r>
            <a:r>
              <a:rPr lang="hu-HU" b="0" i="1" spc="-5" dirty="0">
                <a:latin typeface="Arial"/>
                <a:cs typeface="Arial"/>
              </a:rPr>
              <a:t>rendszer</a:t>
            </a:r>
            <a:endParaRPr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752326" y="6508495"/>
            <a:ext cx="13208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5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3988" y="1589999"/>
            <a:ext cx="5302885" cy="433965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355600" marR="1742439" indent="-342900">
              <a:lnSpc>
                <a:spcPct val="100000"/>
              </a:lnSpc>
              <a:spcBef>
                <a:spcPts val="700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800" i="1" spc="-15" dirty="0">
                <a:latin typeface="Arial"/>
                <a:cs typeface="Arial"/>
              </a:rPr>
              <a:t>Nagy </a:t>
            </a:r>
            <a:r>
              <a:rPr sz="2800" i="1" spc="-5" dirty="0">
                <a:latin typeface="Arial"/>
                <a:cs typeface="Arial"/>
              </a:rPr>
              <a:t>szilárdság, a  cementkötésű</a:t>
            </a:r>
            <a:r>
              <a:rPr sz="2800" i="1" spc="-100" dirty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beton  háromszorosa</a:t>
            </a:r>
            <a:endParaRPr sz="280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10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800" i="1" dirty="0">
                <a:latin typeface="Arial"/>
                <a:cs typeface="Arial"/>
              </a:rPr>
              <a:t>Igen tartós </a:t>
            </a:r>
            <a:r>
              <a:rPr sz="2800" i="1" spc="-5" dirty="0">
                <a:latin typeface="Arial"/>
                <a:cs typeface="Arial"/>
              </a:rPr>
              <a:t>kvarcszemcsés  </a:t>
            </a:r>
            <a:r>
              <a:rPr sz="2800" i="1" dirty="0">
                <a:latin typeface="Arial"/>
                <a:cs typeface="Arial"/>
              </a:rPr>
              <a:t>felület </a:t>
            </a:r>
            <a:r>
              <a:rPr sz="2800" i="1" spc="-5" dirty="0">
                <a:latin typeface="Arial"/>
                <a:cs typeface="Arial"/>
              </a:rPr>
              <a:t>(5 </a:t>
            </a:r>
            <a:r>
              <a:rPr sz="2800" i="1" dirty="0">
                <a:latin typeface="Arial"/>
                <a:cs typeface="Arial"/>
              </a:rPr>
              <a:t>év </a:t>
            </a:r>
            <a:r>
              <a:rPr sz="2800" i="1" spc="-5" dirty="0">
                <a:latin typeface="Arial"/>
                <a:cs typeface="Arial"/>
              </a:rPr>
              <a:t>múlva is még 65</a:t>
            </a:r>
            <a:r>
              <a:rPr sz="2800" i="1" spc="-90" dirty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%  </a:t>
            </a:r>
            <a:r>
              <a:rPr sz="2800" i="1" dirty="0">
                <a:latin typeface="Arial"/>
                <a:cs typeface="Arial"/>
              </a:rPr>
              <a:t>feletti súrlódási</a:t>
            </a:r>
            <a:r>
              <a:rPr sz="2800" i="1" spc="-85" dirty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együttható)</a:t>
            </a:r>
            <a:endParaRPr sz="28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95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800" i="1" spc="-5" dirty="0">
                <a:latin typeface="Arial"/>
                <a:cs typeface="Arial"/>
              </a:rPr>
              <a:t>Fagy- </a:t>
            </a:r>
            <a:r>
              <a:rPr sz="2800" i="1" dirty="0" err="1">
                <a:latin typeface="Arial"/>
                <a:cs typeface="Arial"/>
              </a:rPr>
              <a:t>és</a:t>
            </a:r>
            <a:r>
              <a:rPr sz="2800" i="1" spc="-35" dirty="0">
                <a:latin typeface="Arial"/>
                <a:cs typeface="Arial"/>
              </a:rPr>
              <a:t> </a:t>
            </a:r>
            <a:r>
              <a:rPr sz="2800" i="1" dirty="0" err="1">
                <a:latin typeface="Arial"/>
                <a:cs typeface="Arial"/>
              </a:rPr>
              <a:t>só</a:t>
            </a:r>
            <a:r>
              <a:rPr lang="hu-HU" sz="2800" i="1" dirty="0">
                <a:latin typeface="Arial"/>
                <a:cs typeface="Arial"/>
              </a:rPr>
              <a:t>- és vegyszer</a:t>
            </a:r>
            <a:r>
              <a:rPr sz="2800" i="1" dirty="0" err="1">
                <a:latin typeface="Arial"/>
                <a:cs typeface="Arial"/>
              </a:rPr>
              <a:t>álló</a:t>
            </a:r>
            <a:endParaRPr lang="hu-HU" sz="2800" i="1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95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hu-HU" sz="2800" i="1" dirty="0">
                <a:latin typeface="Arial"/>
                <a:cs typeface="Arial"/>
              </a:rPr>
              <a:t>A villamos áramot nem vezeti</a:t>
            </a:r>
          </a:p>
          <a:p>
            <a:pPr marL="355600" indent="-342900">
              <a:lnSpc>
                <a:spcPct val="100000"/>
              </a:lnSpc>
              <a:spcBef>
                <a:spcPts val="695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hu-HU" sz="2800" i="1" dirty="0">
                <a:latin typeface="Arial"/>
                <a:cs typeface="Arial"/>
              </a:rPr>
              <a:t>Nincs rozsdásodó alkatrész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498335" y="1638299"/>
            <a:ext cx="4846320" cy="4531995"/>
            <a:chOff x="6498335" y="1638299"/>
            <a:chExt cx="4846320" cy="4531995"/>
          </a:xfrm>
        </p:grpSpPr>
        <p:sp>
          <p:nvSpPr>
            <p:cNvPr id="3" name="object 3"/>
            <p:cNvSpPr/>
            <p:nvPr/>
          </p:nvSpPr>
          <p:spPr>
            <a:xfrm>
              <a:off x="6502907" y="1642871"/>
              <a:ext cx="4837430" cy="4523105"/>
            </a:xfrm>
            <a:custGeom>
              <a:avLst/>
              <a:gdLst/>
              <a:ahLst/>
              <a:cxnLst/>
              <a:rect l="l" t="t" r="r" b="b"/>
              <a:pathLst>
                <a:path w="4837430" h="4523105">
                  <a:moveTo>
                    <a:pt x="4836922" y="0"/>
                  </a:moveTo>
                  <a:lnTo>
                    <a:pt x="0" y="0"/>
                  </a:lnTo>
                  <a:lnTo>
                    <a:pt x="0" y="4522724"/>
                  </a:lnTo>
                  <a:lnTo>
                    <a:pt x="4836922" y="4522724"/>
                  </a:lnTo>
                  <a:lnTo>
                    <a:pt x="483692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502907" y="1642871"/>
              <a:ext cx="4837430" cy="4523105"/>
            </a:xfrm>
            <a:custGeom>
              <a:avLst/>
              <a:gdLst/>
              <a:ahLst/>
              <a:cxnLst/>
              <a:rect l="l" t="t" r="r" b="b"/>
              <a:pathLst>
                <a:path w="4837430" h="4523105">
                  <a:moveTo>
                    <a:pt x="0" y="4522724"/>
                  </a:moveTo>
                  <a:lnTo>
                    <a:pt x="4836922" y="4522724"/>
                  </a:lnTo>
                  <a:lnTo>
                    <a:pt x="4836922" y="0"/>
                  </a:lnTo>
                  <a:lnTo>
                    <a:pt x="0" y="0"/>
                  </a:lnTo>
                  <a:lnTo>
                    <a:pt x="0" y="4522724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/>
          <p:nvPr/>
        </p:nvSpPr>
        <p:spPr>
          <a:xfrm>
            <a:off x="3467100" y="4850891"/>
            <a:ext cx="2580131" cy="1676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94944" y="4850891"/>
            <a:ext cx="2479548" cy="17038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60349" y="265937"/>
            <a:ext cx="644842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hu-HU" i="1" spc="-20" dirty="0">
                <a:latin typeface="Arial"/>
                <a:cs typeface="Arial"/>
              </a:rPr>
              <a:t>Polimer-</a:t>
            </a:r>
            <a:r>
              <a:rPr lang="hu-HU" b="0" i="1" spc="-20" dirty="0">
                <a:latin typeface="Arial"/>
                <a:cs typeface="Arial"/>
              </a:rPr>
              <a:t>BODAN </a:t>
            </a:r>
            <a:r>
              <a:rPr lang="hu-HU" b="0" i="1" dirty="0">
                <a:latin typeface="Arial"/>
                <a:cs typeface="Arial"/>
              </a:rPr>
              <a:t>útátjáró-</a:t>
            </a:r>
            <a:r>
              <a:rPr lang="hu-HU" b="0" i="1" spc="-5" dirty="0">
                <a:latin typeface="Arial"/>
                <a:cs typeface="Arial"/>
              </a:rPr>
              <a:t>rendszer</a:t>
            </a:r>
            <a:endParaRPr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3988" y="1679270"/>
            <a:ext cx="5483556" cy="32079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b="1" i="1" spc="-5" dirty="0" err="1">
                <a:latin typeface="Arial"/>
                <a:cs typeface="Arial"/>
              </a:rPr>
              <a:t>Kevesebb</a:t>
            </a:r>
            <a:r>
              <a:rPr sz="2800" b="1" i="1" spc="-5" dirty="0">
                <a:latin typeface="Arial"/>
                <a:cs typeface="Arial"/>
              </a:rPr>
              <a:t> karbantartási igény  a</a:t>
            </a:r>
            <a:r>
              <a:rPr sz="2800" b="1" i="1" spc="-10" dirty="0">
                <a:latin typeface="Arial"/>
                <a:cs typeface="Arial"/>
              </a:rPr>
              <a:t> </a:t>
            </a:r>
            <a:r>
              <a:rPr sz="2800" b="1" i="1" spc="-5" dirty="0" err="1">
                <a:latin typeface="Arial"/>
                <a:cs typeface="Arial"/>
              </a:rPr>
              <a:t>közút</a:t>
            </a:r>
            <a:r>
              <a:rPr lang="hu-HU" sz="2800" b="1" i="1" spc="-5" dirty="0">
                <a:latin typeface="Arial"/>
                <a:cs typeface="Arial"/>
              </a:rPr>
              <a:t> </a:t>
            </a:r>
            <a:r>
              <a:rPr sz="2800" b="1" i="1" spc="-5" dirty="0" err="1">
                <a:latin typeface="Arial"/>
                <a:cs typeface="Arial"/>
              </a:rPr>
              <a:t>csatlakozás</a:t>
            </a:r>
            <a:r>
              <a:rPr lang="hu-HU" sz="2800" b="1" i="1" spc="-5" dirty="0">
                <a:latin typeface="Arial"/>
                <a:cs typeface="Arial"/>
              </a:rPr>
              <a:t>á</a:t>
            </a:r>
            <a:r>
              <a:rPr sz="2800" b="1" i="1" spc="-5" dirty="0" err="1">
                <a:latin typeface="Arial"/>
                <a:cs typeface="Arial"/>
              </a:rPr>
              <a:t>nál</a:t>
            </a:r>
            <a:endParaRPr sz="2800" dirty="0">
              <a:latin typeface="Arial"/>
              <a:cs typeface="Arial"/>
            </a:endParaRPr>
          </a:p>
          <a:p>
            <a:pPr marL="355600" marR="655320" indent="-342900">
              <a:lnSpc>
                <a:spcPct val="100000"/>
              </a:lnSpc>
              <a:spcBef>
                <a:spcPts val="700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800" i="1" spc="-10" dirty="0">
                <a:latin typeface="Arial"/>
                <a:cs typeface="Arial"/>
              </a:rPr>
              <a:t>A</a:t>
            </a:r>
            <a:r>
              <a:rPr lang="hu-HU" sz="2800" i="1" spc="-10" dirty="0">
                <a:latin typeface="Arial"/>
                <a:cs typeface="Arial"/>
              </a:rPr>
              <a:t>z</a:t>
            </a:r>
            <a:r>
              <a:rPr sz="2800" i="1" spc="-10" dirty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él- </a:t>
            </a:r>
            <a:r>
              <a:rPr sz="2800" i="1" dirty="0">
                <a:latin typeface="Arial"/>
                <a:cs typeface="Arial"/>
              </a:rPr>
              <a:t>(támasz)gerendák</a:t>
            </a:r>
            <a:r>
              <a:rPr sz="2800" i="1" spc="-125" dirty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is  polimerbetonból</a:t>
            </a:r>
            <a:r>
              <a:rPr sz="2800" i="1" spc="-20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vannak</a:t>
            </a:r>
            <a:endParaRPr sz="2800" dirty="0">
              <a:latin typeface="Arial"/>
              <a:cs typeface="Arial"/>
            </a:endParaRPr>
          </a:p>
          <a:p>
            <a:pPr marL="355600" marR="699770" indent="-342900">
              <a:lnSpc>
                <a:spcPct val="100000"/>
              </a:lnSpc>
              <a:spcBef>
                <a:spcPts val="710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hu-HU" sz="2800" i="1" spc="-5" dirty="0">
                <a:latin typeface="Arial"/>
                <a:cs typeface="Arial"/>
              </a:rPr>
              <a:t>Víztelenítéshez résfolyókás vagy rácsos lefedésű k</a:t>
            </a:r>
            <a:r>
              <a:rPr sz="2800" i="1" spc="-5" dirty="0" err="1">
                <a:latin typeface="Arial"/>
                <a:cs typeface="Arial"/>
              </a:rPr>
              <a:t>eresztfolyók</a:t>
            </a:r>
            <a:r>
              <a:rPr lang="hu-HU" sz="2800" i="1" spc="-5" dirty="0">
                <a:latin typeface="Arial"/>
                <a:cs typeface="Arial"/>
              </a:rPr>
              <a:t>a</a:t>
            </a:r>
            <a:r>
              <a:rPr sz="2800" i="1" spc="-120" dirty="0">
                <a:latin typeface="Arial"/>
                <a:cs typeface="Arial"/>
              </a:rPr>
              <a:t> </a:t>
            </a:r>
            <a:r>
              <a:rPr sz="2800" i="1" dirty="0" err="1">
                <a:latin typeface="Arial"/>
                <a:cs typeface="Arial"/>
              </a:rPr>
              <a:t>választható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257544" y="1787651"/>
            <a:ext cx="5285232" cy="39608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1752326" y="6508495"/>
            <a:ext cx="13208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endParaRPr sz="1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498335" y="1638299"/>
            <a:ext cx="4846320" cy="4531995"/>
            <a:chOff x="6498335" y="1638299"/>
            <a:chExt cx="4846320" cy="4531995"/>
          </a:xfrm>
        </p:grpSpPr>
        <p:sp>
          <p:nvSpPr>
            <p:cNvPr id="3" name="object 3"/>
            <p:cNvSpPr/>
            <p:nvPr/>
          </p:nvSpPr>
          <p:spPr>
            <a:xfrm>
              <a:off x="6502907" y="1642871"/>
              <a:ext cx="4837430" cy="4523105"/>
            </a:xfrm>
            <a:custGeom>
              <a:avLst/>
              <a:gdLst/>
              <a:ahLst/>
              <a:cxnLst/>
              <a:rect l="l" t="t" r="r" b="b"/>
              <a:pathLst>
                <a:path w="4837430" h="4523105">
                  <a:moveTo>
                    <a:pt x="4836922" y="0"/>
                  </a:moveTo>
                  <a:lnTo>
                    <a:pt x="0" y="0"/>
                  </a:lnTo>
                  <a:lnTo>
                    <a:pt x="0" y="4522724"/>
                  </a:lnTo>
                  <a:lnTo>
                    <a:pt x="4836922" y="4522724"/>
                  </a:lnTo>
                  <a:lnTo>
                    <a:pt x="483692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502907" y="1642871"/>
              <a:ext cx="4837430" cy="4523105"/>
            </a:xfrm>
            <a:custGeom>
              <a:avLst/>
              <a:gdLst/>
              <a:ahLst/>
              <a:cxnLst/>
              <a:rect l="l" t="t" r="r" b="b"/>
              <a:pathLst>
                <a:path w="4837430" h="4523105">
                  <a:moveTo>
                    <a:pt x="0" y="4522724"/>
                  </a:moveTo>
                  <a:lnTo>
                    <a:pt x="4836922" y="4522724"/>
                  </a:lnTo>
                  <a:lnTo>
                    <a:pt x="4836922" y="0"/>
                  </a:lnTo>
                  <a:lnTo>
                    <a:pt x="0" y="0"/>
                  </a:lnTo>
                  <a:lnTo>
                    <a:pt x="0" y="4522724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880859" y="2068067"/>
              <a:ext cx="4082796" cy="364997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60349" y="265937"/>
            <a:ext cx="644842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hu-HU" i="1" spc="-20" dirty="0">
                <a:latin typeface="Arial"/>
                <a:cs typeface="Arial"/>
              </a:rPr>
              <a:t>Polimer-</a:t>
            </a:r>
            <a:r>
              <a:rPr lang="hu-HU" b="0" i="1" spc="-20" dirty="0">
                <a:latin typeface="Arial"/>
                <a:cs typeface="Arial"/>
              </a:rPr>
              <a:t>BODAN </a:t>
            </a:r>
            <a:r>
              <a:rPr lang="hu-HU" b="0" i="1" dirty="0">
                <a:latin typeface="Arial"/>
                <a:cs typeface="Arial"/>
              </a:rPr>
              <a:t>útátjáró-</a:t>
            </a:r>
            <a:r>
              <a:rPr lang="hu-HU" b="0" i="1" spc="-5" dirty="0">
                <a:latin typeface="Arial"/>
                <a:cs typeface="Arial"/>
              </a:rPr>
              <a:t>rendszer</a:t>
            </a:r>
            <a:endParaRPr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752326" y="6508495"/>
            <a:ext cx="13208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endParaRPr sz="15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3988" y="1589999"/>
            <a:ext cx="4549140" cy="3884295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2800" b="1" i="1" spc="-5" dirty="0" err="1">
                <a:latin typeface="Arial"/>
                <a:cs typeface="Arial"/>
              </a:rPr>
              <a:t>Beépítés</a:t>
            </a:r>
            <a:r>
              <a:rPr sz="2800" b="1" i="1" spc="-5" dirty="0">
                <a:latin typeface="Arial"/>
                <a:cs typeface="Arial"/>
              </a:rPr>
              <a:t> </a:t>
            </a:r>
            <a:r>
              <a:rPr sz="2800" b="1" i="1" spc="-5" dirty="0" err="1">
                <a:latin typeface="Arial"/>
                <a:cs typeface="Arial"/>
              </a:rPr>
              <a:t>és</a:t>
            </a:r>
            <a:r>
              <a:rPr sz="2800" b="1" i="1" spc="-65" dirty="0">
                <a:latin typeface="Arial"/>
                <a:cs typeface="Arial"/>
              </a:rPr>
              <a:t> </a:t>
            </a:r>
            <a:r>
              <a:rPr sz="2800" b="1" i="1" spc="-5" dirty="0" err="1">
                <a:latin typeface="Arial"/>
                <a:cs typeface="Arial"/>
              </a:rPr>
              <a:t>szétszerelés</a:t>
            </a:r>
            <a:endParaRPr sz="28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00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800" i="1" spc="-5" dirty="0">
                <a:latin typeface="Arial"/>
                <a:cs typeface="Arial"/>
              </a:rPr>
              <a:t>Moduláris</a:t>
            </a:r>
            <a:r>
              <a:rPr sz="2800" i="1" spc="5" dirty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rendszer</a:t>
            </a:r>
            <a:endParaRPr sz="2800" dirty="0">
              <a:latin typeface="Arial"/>
              <a:cs typeface="Arial"/>
            </a:endParaRPr>
          </a:p>
          <a:p>
            <a:pPr marL="355600" marR="283845" indent="-342900">
              <a:lnSpc>
                <a:spcPct val="100000"/>
              </a:lnSpc>
              <a:spcBef>
                <a:spcPts val="705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hu-HU" sz="2800" i="1" dirty="0">
                <a:latin typeface="Arial"/>
                <a:cs typeface="Arial"/>
              </a:rPr>
              <a:t>Cél</a:t>
            </a:r>
            <a:r>
              <a:rPr sz="2800" i="1" dirty="0" err="1">
                <a:latin typeface="Arial"/>
                <a:cs typeface="Arial"/>
              </a:rPr>
              <a:t>szerszámok</a:t>
            </a:r>
            <a:r>
              <a:rPr sz="2800" i="1" spc="-195" dirty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a  beépítéshez</a:t>
            </a:r>
            <a:endParaRPr sz="2800" dirty="0">
              <a:latin typeface="Arial"/>
              <a:cs typeface="Arial"/>
            </a:endParaRPr>
          </a:p>
          <a:p>
            <a:pPr marL="355600" marR="259079" indent="-342900">
              <a:lnSpc>
                <a:spcPct val="100000"/>
              </a:lnSpc>
              <a:spcBef>
                <a:spcPts val="700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800" i="1" spc="-5" dirty="0">
                <a:latin typeface="Arial"/>
                <a:cs typeface="Arial"/>
              </a:rPr>
              <a:t>Többszöri behelyezés</a:t>
            </a:r>
            <a:r>
              <a:rPr sz="2800" i="1" spc="-65" dirty="0">
                <a:latin typeface="Arial"/>
                <a:cs typeface="Arial"/>
              </a:rPr>
              <a:t> </a:t>
            </a:r>
            <a:r>
              <a:rPr sz="2800" i="1" spc="-15" dirty="0" err="1">
                <a:latin typeface="Arial"/>
                <a:cs typeface="Arial"/>
              </a:rPr>
              <a:t>és</a:t>
            </a:r>
            <a:r>
              <a:rPr sz="2800" i="1" spc="-15" dirty="0">
                <a:latin typeface="Arial"/>
                <a:cs typeface="Arial"/>
              </a:rPr>
              <a:t>  </a:t>
            </a:r>
            <a:r>
              <a:rPr sz="2800" i="1" dirty="0" err="1">
                <a:latin typeface="Arial"/>
                <a:cs typeface="Arial"/>
              </a:rPr>
              <a:t>kivétel</a:t>
            </a:r>
            <a:r>
              <a:rPr lang="hu-HU" sz="2800" i="1" dirty="0">
                <a:latin typeface="Arial"/>
                <a:cs typeface="Arial"/>
              </a:rPr>
              <a:t>, áthelyezhető</a:t>
            </a:r>
            <a:endParaRPr sz="2800" dirty="0">
              <a:latin typeface="Arial"/>
              <a:cs typeface="Arial"/>
            </a:endParaRPr>
          </a:p>
          <a:p>
            <a:pPr marL="355600" marR="1018540" indent="-342900">
              <a:lnSpc>
                <a:spcPct val="100000"/>
              </a:lnSpc>
              <a:spcBef>
                <a:spcPts val="700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800" i="1" spc="-5" dirty="0">
                <a:latin typeface="Arial"/>
                <a:cs typeface="Arial"/>
              </a:rPr>
              <a:t>Az </a:t>
            </a:r>
            <a:r>
              <a:rPr sz="2800" i="1" dirty="0">
                <a:latin typeface="Arial"/>
                <a:cs typeface="Arial"/>
              </a:rPr>
              <a:t>útátjáró</a:t>
            </a:r>
            <a:r>
              <a:rPr sz="2800" i="1" spc="-175" dirty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bármikor  meghosszabbítható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8120" y="2935223"/>
            <a:ext cx="3822065" cy="3416935"/>
          </a:xfrm>
          <a:custGeom>
            <a:avLst/>
            <a:gdLst/>
            <a:ahLst/>
            <a:cxnLst/>
            <a:rect l="l" t="t" r="r" b="b"/>
            <a:pathLst>
              <a:path w="3822065" h="3416935">
                <a:moveTo>
                  <a:pt x="3821684" y="0"/>
                </a:moveTo>
                <a:lnTo>
                  <a:pt x="0" y="0"/>
                </a:lnTo>
                <a:lnTo>
                  <a:pt x="0" y="3416680"/>
                </a:lnTo>
                <a:lnTo>
                  <a:pt x="3821684" y="3416680"/>
                </a:lnTo>
                <a:lnTo>
                  <a:pt x="382168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160520" y="2944367"/>
            <a:ext cx="3822065" cy="3416300"/>
          </a:xfrm>
          <a:custGeom>
            <a:avLst/>
            <a:gdLst/>
            <a:ahLst/>
            <a:cxnLst/>
            <a:rect l="l" t="t" r="r" b="b"/>
            <a:pathLst>
              <a:path w="3822065" h="3416300">
                <a:moveTo>
                  <a:pt x="3822064" y="0"/>
                </a:moveTo>
                <a:lnTo>
                  <a:pt x="0" y="0"/>
                </a:lnTo>
                <a:lnTo>
                  <a:pt x="0" y="3416300"/>
                </a:lnTo>
                <a:lnTo>
                  <a:pt x="3822064" y="3416300"/>
                </a:lnTo>
                <a:lnTo>
                  <a:pt x="38220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142478" y="2935223"/>
            <a:ext cx="3822065" cy="3416300"/>
          </a:xfrm>
          <a:custGeom>
            <a:avLst/>
            <a:gdLst/>
            <a:ahLst/>
            <a:cxnLst/>
            <a:rect l="l" t="t" r="r" b="b"/>
            <a:pathLst>
              <a:path w="3822065" h="3416300">
                <a:moveTo>
                  <a:pt x="3821937" y="0"/>
                </a:moveTo>
                <a:lnTo>
                  <a:pt x="0" y="0"/>
                </a:lnTo>
                <a:lnTo>
                  <a:pt x="0" y="3416300"/>
                </a:lnTo>
                <a:lnTo>
                  <a:pt x="3821937" y="3416300"/>
                </a:lnTo>
                <a:lnTo>
                  <a:pt x="382193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8995" y="3430523"/>
            <a:ext cx="3448812" cy="25755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351020" y="3419855"/>
            <a:ext cx="3448812" cy="25862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49995" y="3442715"/>
            <a:ext cx="3450336" cy="25877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160520" y="2944367"/>
            <a:ext cx="3822700" cy="3416935"/>
          </a:xfrm>
          <a:custGeom>
            <a:avLst/>
            <a:gdLst/>
            <a:ahLst/>
            <a:cxnLst/>
            <a:rect l="l" t="t" r="r" b="b"/>
            <a:pathLst>
              <a:path w="3822700" h="3416935">
                <a:moveTo>
                  <a:pt x="0" y="3416808"/>
                </a:moveTo>
                <a:lnTo>
                  <a:pt x="3822191" y="3416808"/>
                </a:lnTo>
                <a:lnTo>
                  <a:pt x="3822191" y="0"/>
                </a:lnTo>
                <a:lnTo>
                  <a:pt x="0" y="0"/>
                </a:lnTo>
                <a:lnTo>
                  <a:pt x="0" y="3416808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576442" y="2966973"/>
            <a:ext cx="9899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Kor 21</a:t>
            </a:r>
            <a:r>
              <a:rPr sz="1800" spc="-140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év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020183" y="6149441"/>
            <a:ext cx="20859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EBENSEE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752326" y="6508495"/>
            <a:ext cx="13208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endParaRPr sz="15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98120" y="2935223"/>
            <a:ext cx="3822700" cy="3416935"/>
          </a:xfrm>
          <a:custGeom>
            <a:avLst/>
            <a:gdLst/>
            <a:ahLst/>
            <a:cxnLst/>
            <a:rect l="l" t="t" r="r" b="b"/>
            <a:pathLst>
              <a:path w="3822700" h="3416935">
                <a:moveTo>
                  <a:pt x="0" y="3416808"/>
                </a:moveTo>
                <a:lnTo>
                  <a:pt x="3822191" y="3416808"/>
                </a:lnTo>
                <a:lnTo>
                  <a:pt x="3822191" y="0"/>
                </a:lnTo>
                <a:lnTo>
                  <a:pt x="0" y="0"/>
                </a:lnTo>
                <a:lnTo>
                  <a:pt x="0" y="3416808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615186" y="2957829"/>
            <a:ext cx="9880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Kor 19</a:t>
            </a:r>
            <a:r>
              <a:rPr sz="1800" spc="-15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év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91159" y="6140297"/>
            <a:ext cx="322580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KOPPENBRÜLLERHÖHLE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8142731" y="2935223"/>
            <a:ext cx="3822700" cy="3416935"/>
          </a:xfrm>
          <a:custGeom>
            <a:avLst/>
            <a:gdLst/>
            <a:ahLst/>
            <a:cxnLst/>
            <a:rect l="l" t="t" r="r" b="b"/>
            <a:pathLst>
              <a:path w="3822700" h="3416935">
                <a:moveTo>
                  <a:pt x="0" y="3416808"/>
                </a:moveTo>
                <a:lnTo>
                  <a:pt x="3822191" y="3416808"/>
                </a:lnTo>
                <a:lnTo>
                  <a:pt x="3822191" y="0"/>
                </a:lnTo>
                <a:lnTo>
                  <a:pt x="0" y="0"/>
                </a:lnTo>
                <a:lnTo>
                  <a:pt x="0" y="3416808"/>
                </a:lnTo>
                <a:close/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9592818" y="2957829"/>
            <a:ext cx="9880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Kor 33</a:t>
            </a:r>
            <a:r>
              <a:rPr sz="1800" spc="-155" dirty="0">
                <a:latin typeface="Arial"/>
                <a:cs typeface="Arial"/>
              </a:rPr>
              <a:t> </a:t>
            </a:r>
            <a:r>
              <a:rPr sz="1800" spc="-25" dirty="0">
                <a:latin typeface="Arial"/>
                <a:cs typeface="Arial"/>
              </a:rPr>
              <a:t>év</a:t>
            </a:r>
            <a:endParaRPr sz="1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742426" y="6140297"/>
            <a:ext cx="266001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TRAUTENFELS </a:t>
            </a: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460349" y="265937"/>
            <a:ext cx="6448425" cy="1134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b="0" dirty="0">
                <a:latin typeface="Arial"/>
                <a:cs typeface="Arial"/>
              </a:rPr>
              <a:t>Útátjáró rendszer</a:t>
            </a:r>
            <a:r>
              <a:rPr sz="4400" b="0" spc="-155" dirty="0">
                <a:latin typeface="Arial"/>
                <a:cs typeface="Arial"/>
              </a:rPr>
              <a:t> </a:t>
            </a:r>
            <a:r>
              <a:rPr sz="4400" b="0" dirty="0">
                <a:latin typeface="Arial"/>
                <a:cs typeface="Arial"/>
              </a:rPr>
              <a:t>BODAN</a:t>
            </a:r>
            <a:endParaRPr sz="4400">
              <a:latin typeface="Arial"/>
              <a:cs typeface="Arial"/>
            </a:endParaRPr>
          </a:p>
          <a:p>
            <a:pPr marL="1322705">
              <a:lnSpc>
                <a:spcPct val="100000"/>
              </a:lnSpc>
              <a:spcBef>
                <a:spcPts val="85"/>
              </a:spcBef>
            </a:pPr>
            <a:r>
              <a:rPr spc="-25" dirty="0"/>
              <a:t>Tartósság/ </a:t>
            </a:r>
            <a:r>
              <a:rPr spc="-15" dirty="0"/>
              <a:t>Hosszú</a:t>
            </a:r>
            <a:r>
              <a:rPr spc="35" dirty="0"/>
              <a:t> </a:t>
            </a:r>
            <a:r>
              <a:rPr spc="-10" dirty="0"/>
              <a:t>élettartam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98450" y="-6350"/>
          <a:ext cx="10363200" cy="68624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8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8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4660">
                <a:tc>
                  <a:txBody>
                    <a:bodyPr/>
                    <a:lstStyle/>
                    <a:p>
                      <a:pPr algn="ctr">
                        <a:lnSpc>
                          <a:spcPts val="2345"/>
                        </a:lnSpc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BODAN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45"/>
                        </a:lnSpc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más</a:t>
                      </a:r>
                      <a:r>
                        <a:rPr sz="20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rendszerek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marL="411480" indent="-343535">
                        <a:lnSpc>
                          <a:spcPts val="2335"/>
                        </a:lnSpc>
                        <a:buFont typeface="Symbol"/>
                        <a:buChar char=""/>
                        <a:tabLst>
                          <a:tab pos="410845" algn="l"/>
                          <a:tab pos="411480" algn="l"/>
                        </a:tabLst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 polimerbeton méretei nem</a:t>
                      </a:r>
                      <a:r>
                        <a:rPr sz="200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változnak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12115" indent="-344170">
                        <a:lnSpc>
                          <a:spcPts val="2335"/>
                        </a:lnSpc>
                        <a:buFont typeface="Symbol"/>
                        <a:buChar char=""/>
                        <a:tabLst>
                          <a:tab pos="412115" algn="l"/>
                          <a:tab pos="412750" algn="l"/>
                        </a:tabLst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másodfelhasználású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gumi (20 %</a:t>
                      </a:r>
                      <a:r>
                        <a:rPr sz="200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új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12115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anyag hozzáadásával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is)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hajlamos</a:t>
                      </a:r>
                      <a:r>
                        <a:rPr sz="2000" b="1" spc="-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a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12115">
                        <a:lnSpc>
                          <a:spcPts val="2365"/>
                        </a:lnSpc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deformálódásra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marL="411480" marR="95885" indent="-342900">
                        <a:lnSpc>
                          <a:spcPts val="2400"/>
                        </a:lnSpc>
                        <a:spcBef>
                          <a:spcPts val="15"/>
                        </a:spcBef>
                        <a:buFont typeface="Symbol"/>
                        <a:buChar char=""/>
                        <a:tabLst>
                          <a:tab pos="410845" algn="l"/>
                          <a:tab pos="411480" algn="l"/>
                        </a:tabLst>
                      </a:pP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Hídszerű kialakítása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miatt független a 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vágányrendszertől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és az ágyazattól, a</a:t>
                      </a:r>
                      <a:r>
                        <a:rPr sz="2000" b="1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pálya  szabadon szellőzik</a:t>
                      </a:r>
                      <a:r>
                        <a:rPr sz="20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alatta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9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412115" marR="202565" indent="-343535">
                        <a:lnSpc>
                          <a:spcPts val="2400"/>
                        </a:lnSpc>
                        <a:spcBef>
                          <a:spcPts val="15"/>
                        </a:spcBef>
                        <a:buFont typeface="Symbol"/>
                        <a:buChar char=""/>
                        <a:tabLst>
                          <a:tab pos="412115" algn="l"/>
                          <a:tab pos="412750" algn="l"/>
                        </a:tabLst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Más rendszerek az aljakon</a:t>
                      </a:r>
                      <a:r>
                        <a:rPr sz="2000" b="1" spc="-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támaszkodnak  fel (ez aljtöréshez vezethet, ami rejtve  marad a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következő</a:t>
                      </a:r>
                      <a:r>
                        <a:rPr sz="20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felbontásig)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9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marL="411480" indent="-343535">
                        <a:lnSpc>
                          <a:spcPts val="2340"/>
                        </a:lnSpc>
                        <a:buFont typeface="Symbol"/>
                        <a:buChar char=""/>
                        <a:tabLst>
                          <a:tab pos="410845" algn="l"/>
                          <a:tab pos="411480" algn="l"/>
                        </a:tabLst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 BODAN az aljakra nem ad át</a:t>
                      </a:r>
                      <a:r>
                        <a:rPr sz="2000" b="1" spc="-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terhelést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12115" marR="861060" indent="-343535">
                        <a:lnSpc>
                          <a:spcPts val="2400"/>
                        </a:lnSpc>
                        <a:spcBef>
                          <a:spcPts val="15"/>
                        </a:spcBef>
                        <a:buFont typeface="Symbol"/>
                        <a:buChar char=""/>
                        <a:tabLst>
                          <a:tab pos="412115" algn="l"/>
                          <a:tab pos="412750" algn="l"/>
                        </a:tabLst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Más rendszerek esetenként</a:t>
                      </a:r>
                      <a:r>
                        <a:rPr sz="2000" b="1" spc="-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speciális  aljakat kívánnak meg az útátjáró 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szélességében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9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19200">
                <a:tc>
                  <a:txBody>
                    <a:bodyPr/>
                    <a:lstStyle/>
                    <a:p>
                      <a:pPr marL="411480" indent="-343535">
                        <a:lnSpc>
                          <a:spcPts val="2340"/>
                        </a:lnSpc>
                        <a:buFont typeface="Symbol"/>
                        <a:buChar char=""/>
                        <a:tabLst>
                          <a:tab pos="410845" algn="l"/>
                          <a:tab pos="411480" algn="l"/>
                        </a:tabLst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Könnyű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beépítés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és</a:t>
                      </a:r>
                      <a:r>
                        <a:rPr sz="2000" b="1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kiemelés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412115" indent="-344170">
                        <a:lnSpc>
                          <a:spcPts val="2340"/>
                        </a:lnSpc>
                        <a:buFont typeface="Symbol"/>
                        <a:buChar char=""/>
                        <a:tabLst>
                          <a:tab pos="412115" algn="l"/>
                          <a:tab pos="412750" algn="l"/>
                        </a:tabLst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 keménygumi útátjárók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elemei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pl.</a:t>
                      </a:r>
                      <a:r>
                        <a:rPr sz="2000" b="1" spc="-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teljes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12115">
                        <a:lnSpc>
                          <a:spcPct val="100000"/>
                        </a:lnSpc>
                      </a:pP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szélességükben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egymáshoz</a:t>
                      </a:r>
                      <a:r>
                        <a:rPr sz="2000" b="1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vannak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12115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erősítve, így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elemcsere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esetén az</a:t>
                      </a:r>
                      <a:r>
                        <a:rPr sz="2000" b="1" spc="-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egész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12115">
                        <a:lnSpc>
                          <a:spcPts val="2360"/>
                        </a:lnSpc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átjárót fel kell</a:t>
                      </a:r>
                      <a:r>
                        <a:rPr sz="2000" b="1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bontani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8787">
                <a:tc>
                  <a:txBody>
                    <a:bodyPr/>
                    <a:lstStyle/>
                    <a:p>
                      <a:pPr marL="411480" indent="-343535">
                        <a:lnSpc>
                          <a:spcPts val="2340"/>
                        </a:lnSpc>
                        <a:buFont typeface="Symbol"/>
                        <a:buChar char=""/>
                        <a:tabLst>
                          <a:tab pos="410845" algn="l"/>
                          <a:tab pos="411480" algn="l"/>
                        </a:tabLst>
                      </a:pP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Bírja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ferdeszögű,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kanyarodó,</a:t>
                      </a:r>
                      <a:r>
                        <a:rPr sz="2000" b="1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nagy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11480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tengelyterhelésű</a:t>
                      </a:r>
                      <a:r>
                        <a:rPr sz="2000" b="1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kamionforgalmat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11480" indent="-343535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Symbol"/>
                        <a:buChar char=""/>
                        <a:tabLst>
                          <a:tab pos="410845" algn="l"/>
                          <a:tab pos="411480" algn="l"/>
                        </a:tabLst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Nem mozdul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el,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nem reped meg,</a:t>
                      </a:r>
                      <a:r>
                        <a:rPr sz="2000" b="1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felülete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11480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sem</a:t>
                      </a:r>
                      <a:r>
                        <a:rPr sz="20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károsodik.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07034" marR="392430" indent="-407034" algn="r">
                        <a:lnSpc>
                          <a:spcPts val="2340"/>
                        </a:lnSpc>
                        <a:buFont typeface="Symbol"/>
                        <a:buChar char=""/>
                        <a:tabLst>
                          <a:tab pos="407034" algn="l"/>
                          <a:tab pos="407670" algn="l"/>
                        </a:tabLst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Nehezen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bírja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ferdeszögű,</a:t>
                      </a:r>
                      <a:r>
                        <a:rPr sz="2000" b="1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kanyarodó,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R="459740" algn="r">
                        <a:lnSpc>
                          <a:spcPct val="100000"/>
                        </a:lnSpc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nagy tengelyterhelésű</a:t>
                      </a:r>
                      <a:r>
                        <a:rPr sz="2000" b="1" spc="-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kamionforgalmat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12115" indent="-344170">
                        <a:lnSpc>
                          <a:spcPct val="100000"/>
                        </a:lnSpc>
                        <a:spcBef>
                          <a:spcPts val="1440"/>
                        </a:spcBef>
                        <a:buFont typeface="Symbol"/>
                        <a:buChar char=""/>
                        <a:tabLst>
                          <a:tab pos="412115" algn="l"/>
                          <a:tab pos="412750" algn="l"/>
                        </a:tabLst>
                      </a:pP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Elmozdul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, repedések, felület</a:t>
                      </a:r>
                      <a:r>
                        <a:rPr sz="20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károsodik</a:t>
                      </a:r>
                      <a:r>
                        <a:rPr sz="1200" b="1" dirty="0">
                          <a:latin typeface="Times New Roman"/>
                          <a:cs typeface="Times New Roman"/>
                        </a:rPr>
                        <a:t>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9595">
                <a:tc>
                  <a:txBody>
                    <a:bodyPr/>
                    <a:lstStyle/>
                    <a:p>
                      <a:pPr marL="411480" indent="-343535">
                        <a:lnSpc>
                          <a:spcPts val="2345"/>
                        </a:lnSpc>
                        <a:buFont typeface="Symbol"/>
                        <a:buChar char=""/>
                        <a:tabLst>
                          <a:tab pos="410845" algn="l"/>
                          <a:tab pos="411480" algn="l"/>
                        </a:tabLst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 hóeke nem okoz</a:t>
                      </a:r>
                      <a:r>
                        <a:rPr sz="20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károsodást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412115" marR="1119505" indent="-343535">
                        <a:lnSpc>
                          <a:spcPts val="2400"/>
                        </a:lnSpc>
                        <a:spcBef>
                          <a:spcPts val="25"/>
                        </a:spcBef>
                        <a:buFont typeface="Symbol"/>
                        <a:buChar char=""/>
                        <a:tabLst>
                          <a:tab pos="412115" algn="l"/>
                          <a:tab pos="412750" algn="l"/>
                        </a:tabLst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 hóeke a gumielemeket</a:t>
                      </a:r>
                      <a:r>
                        <a:rPr sz="2000" b="1" spc="-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súlyosan  megrongálhatja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1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349" y="277113"/>
            <a:ext cx="6014720" cy="7004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b="0" i="1" spc="-5" dirty="0">
                <a:latin typeface="Arial"/>
                <a:cs typeface="Arial"/>
              </a:rPr>
              <a:t>Összefoglalás</a:t>
            </a: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600" b="0" spc="-10" dirty="0">
                <a:latin typeface="Arial"/>
                <a:cs typeface="Arial"/>
              </a:rPr>
              <a:t>Életciklus-költség </a:t>
            </a:r>
            <a:r>
              <a:rPr sz="1600" b="0" spc="-5" dirty="0">
                <a:latin typeface="Arial"/>
                <a:cs typeface="Arial"/>
              </a:rPr>
              <a:t>(LCC) csökkentése polimerbeton</a:t>
            </a:r>
            <a:r>
              <a:rPr sz="1600" b="0" spc="-45" dirty="0">
                <a:latin typeface="Arial"/>
                <a:cs typeface="Arial"/>
              </a:rPr>
              <a:t> </a:t>
            </a:r>
            <a:r>
              <a:rPr sz="1600" b="0" spc="-10" dirty="0">
                <a:latin typeface="Arial"/>
                <a:cs typeface="Arial"/>
              </a:rPr>
              <a:t>alkalmazásával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752326" y="6508495"/>
            <a:ext cx="13208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0006" y="2027300"/>
            <a:ext cx="10705465" cy="33361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800" b="1" spc="-5" dirty="0" err="1">
                <a:latin typeface="Arial"/>
                <a:cs typeface="Arial"/>
              </a:rPr>
              <a:t>Alacsony</a:t>
            </a:r>
            <a:r>
              <a:rPr sz="2800" b="1" spc="-5" dirty="0">
                <a:latin typeface="Arial"/>
                <a:cs typeface="Arial"/>
              </a:rPr>
              <a:t> </a:t>
            </a:r>
            <a:r>
              <a:rPr sz="2800" b="1" dirty="0" err="1">
                <a:latin typeface="Arial"/>
                <a:cs typeface="Arial"/>
              </a:rPr>
              <a:t>élet</a:t>
            </a:r>
            <a:r>
              <a:rPr sz="2800" b="1" spc="-5" dirty="0" err="1">
                <a:latin typeface="Arial"/>
                <a:cs typeface="Arial"/>
              </a:rPr>
              <a:t>ciklus</a:t>
            </a:r>
            <a:r>
              <a:rPr lang="hu-HU" sz="2800" b="1" spc="-5" dirty="0">
                <a:latin typeface="Arial"/>
                <a:cs typeface="Arial"/>
              </a:rPr>
              <a:t>-</a:t>
            </a:r>
            <a:r>
              <a:rPr sz="2800" b="1" spc="-5" dirty="0" err="1">
                <a:latin typeface="Arial"/>
                <a:cs typeface="Arial"/>
              </a:rPr>
              <a:t>költség</a:t>
            </a:r>
            <a:r>
              <a:rPr lang="hu-HU" sz="2800" b="1" spc="-5" dirty="0">
                <a:latin typeface="Arial"/>
                <a:cs typeface="Arial"/>
              </a:rPr>
              <a:t>,</a:t>
            </a:r>
            <a:r>
              <a:rPr sz="2800" b="1" spc="-5" dirty="0">
                <a:latin typeface="Arial"/>
                <a:cs typeface="Arial"/>
              </a:rPr>
              <a:t> </a:t>
            </a:r>
            <a:r>
              <a:rPr lang="hu-HU" sz="2800" b="1" spc="-5" dirty="0">
                <a:latin typeface="Arial"/>
                <a:cs typeface="Arial"/>
              </a:rPr>
              <a:t>mert hosszú élettartamú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har char=""/>
            </a:pPr>
            <a:endParaRPr sz="3000" dirty="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sz="2400" i="1" spc="-5" dirty="0">
                <a:latin typeface="Arial"/>
                <a:cs typeface="Arial"/>
              </a:rPr>
              <a:t>Azonos kezdeti költségekkel egy 15 év élettartamú termék 50 </a:t>
            </a:r>
            <a:r>
              <a:rPr sz="2400" i="1" dirty="0">
                <a:latin typeface="Arial"/>
                <a:cs typeface="Arial"/>
              </a:rPr>
              <a:t>%-kal</a:t>
            </a:r>
            <a:r>
              <a:rPr sz="2400" i="1" spc="65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olcsóbb,</a:t>
            </a:r>
            <a:endParaRPr sz="2400" dirty="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sz="2400" i="1" spc="-20" dirty="0">
                <a:latin typeface="Arial"/>
                <a:cs typeface="Arial"/>
              </a:rPr>
              <a:t>mint </a:t>
            </a:r>
            <a:r>
              <a:rPr sz="2400" i="1" spc="-5" dirty="0">
                <a:latin typeface="Arial"/>
                <a:cs typeface="Arial"/>
              </a:rPr>
              <a:t>a 10 év</a:t>
            </a:r>
            <a:r>
              <a:rPr sz="2400" i="1" spc="40" dirty="0">
                <a:latin typeface="Arial"/>
                <a:cs typeface="Arial"/>
              </a:rPr>
              <a:t> </a:t>
            </a:r>
            <a:r>
              <a:rPr sz="2400" i="1" spc="-5" dirty="0">
                <a:latin typeface="Arial"/>
                <a:cs typeface="Arial"/>
              </a:rPr>
              <a:t>élettartamú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1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400" b="1" i="1" dirty="0">
                <a:latin typeface="Arial"/>
                <a:cs typeface="Arial"/>
              </a:rPr>
              <a:t>Az igen szilárd </a:t>
            </a:r>
            <a:r>
              <a:rPr sz="2400" b="1" i="1" spc="-5" dirty="0">
                <a:latin typeface="Arial"/>
                <a:cs typeface="Arial"/>
              </a:rPr>
              <a:t>anyag </a:t>
            </a:r>
            <a:r>
              <a:rPr sz="2400" b="1" i="1" dirty="0">
                <a:latin typeface="Arial"/>
                <a:cs typeface="Arial"/>
              </a:rPr>
              <a:t>és az </a:t>
            </a:r>
            <a:r>
              <a:rPr sz="2400" b="1" i="1" spc="-5" dirty="0">
                <a:latin typeface="Arial"/>
                <a:cs typeface="Arial"/>
              </a:rPr>
              <a:t>áthidaló </a:t>
            </a:r>
            <a:r>
              <a:rPr sz="2400" b="1" i="1" dirty="0">
                <a:latin typeface="Arial"/>
                <a:cs typeface="Arial"/>
              </a:rPr>
              <a:t>felépítés javítják a</a:t>
            </a:r>
            <a:r>
              <a:rPr sz="2400" b="1" i="1" spc="-245" dirty="0">
                <a:latin typeface="Arial"/>
                <a:cs typeface="Arial"/>
              </a:rPr>
              <a:t> </a:t>
            </a:r>
            <a:r>
              <a:rPr sz="2400" b="1" i="1" dirty="0">
                <a:latin typeface="Arial"/>
                <a:cs typeface="Arial"/>
              </a:rPr>
              <a:t>teherbírást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har char=""/>
            </a:pPr>
            <a:endParaRPr sz="31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400" spc="-5" dirty="0">
                <a:latin typeface="Arial"/>
                <a:cs typeface="Arial"/>
              </a:rPr>
              <a:t>Nincs rendlkívüli nyomás az aljakon, az alj körüli </a:t>
            </a:r>
            <a:r>
              <a:rPr sz="2400" spc="-5" dirty="0" err="1">
                <a:latin typeface="Arial"/>
                <a:cs typeface="Arial"/>
              </a:rPr>
              <a:t>terület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spc="-5" dirty="0" err="1">
                <a:latin typeface="Arial"/>
                <a:cs typeface="Arial"/>
              </a:rPr>
              <a:t>szellőz</a:t>
            </a:r>
            <a:r>
              <a:rPr lang="hu-HU" sz="2400" spc="-5" dirty="0" err="1">
                <a:latin typeface="Arial"/>
                <a:cs typeface="Arial"/>
              </a:rPr>
              <a:t>ik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0349" y="277113"/>
            <a:ext cx="9479280" cy="8197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b="0" i="1" spc="-5" dirty="0">
                <a:latin typeface="Arial"/>
                <a:cs typeface="Arial"/>
              </a:rPr>
              <a:t>Összefoglalás</a:t>
            </a: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2400" b="0" spc="-5" dirty="0">
                <a:latin typeface="Arial"/>
                <a:cs typeface="Arial"/>
              </a:rPr>
              <a:t>Az életciklus-költség (LCC) csökkentése polimerbeton</a:t>
            </a:r>
            <a:r>
              <a:rPr sz="2400" b="0" spc="204" dirty="0">
                <a:latin typeface="Arial"/>
                <a:cs typeface="Arial"/>
              </a:rPr>
              <a:t> </a:t>
            </a:r>
            <a:r>
              <a:rPr sz="2400" b="0" spc="-5" dirty="0">
                <a:latin typeface="Arial"/>
                <a:cs typeface="Arial"/>
              </a:rPr>
              <a:t>alkalmazásával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752326" y="6508495"/>
            <a:ext cx="23876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FFFFFF"/>
                </a:solidFill>
                <a:latin typeface="Arial"/>
                <a:cs typeface="Arial"/>
              </a:rPr>
              <a:t>10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0006" y="2030094"/>
            <a:ext cx="10026015" cy="232820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450850" indent="-342900">
              <a:lnSpc>
                <a:spcPct val="100000"/>
              </a:lnSpc>
              <a:spcBef>
                <a:spcPts val="95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800" b="1" i="1" spc="-5" dirty="0">
                <a:latin typeface="Arial"/>
                <a:cs typeface="Arial"/>
              </a:rPr>
              <a:t>Robosztus felépítés és tartósan csúszásmentes felület  </a:t>
            </a:r>
            <a:r>
              <a:rPr sz="2800" spc="-5" dirty="0">
                <a:latin typeface="Arial"/>
                <a:cs typeface="Arial"/>
              </a:rPr>
              <a:t>még nagy </a:t>
            </a:r>
            <a:r>
              <a:rPr sz="2800" dirty="0" err="1">
                <a:latin typeface="Arial"/>
                <a:cs typeface="Arial"/>
              </a:rPr>
              <a:t>közúti</a:t>
            </a:r>
            <a:r>
              <a:rPr sz="2800" dirty="0">
                <a:latin typeface="Arial"/>
                <a:cs typeface="Arial"/>
              </a:rPr>
              <a:t> </a:t>
            </a:r>
            <a:r>
              <a:rPr sz="2800" dirty="0" err="1">
                <a:latin typeface="Arial"/>
                <a:cs typeface="Arial"/>
              </a:rPr>
              <a:t>terhelés</a:t>
            </a:r>
            <a:r>
              <a:rPr sz="2800" dirty="0">
                <a:latin typeface="Arial"/>
                <a:cs typeface="Arial"/>
              </a:rPr>
              <a:t> </a:t>
            </a:r>
            <a:r>
              <a:rPr sz="2800" dirty="0" err="1">
                <a:latin typeface="Arial"/>
                <a:cs typeface="Arial"/>
              </a:rPr>
              <a:t>alatt</a:t>
            </a:r>
            <a:r>
              <a:rPr sz="280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is</a:t>
            </a:r>
            <a:endParaRPr lang="hu-HU" sz="2800" spc="-5" dirty="0">
              <a:latin typeface="Arial"/>
              <a:cs typeface="Arial"/>
            </a:endParaRPr>
          </a:p>
          <a:p>
            <a:pPr marL="355600" marR="450850" indent="-342900">
              <a:lnSpc>
                <a:spcPct val="100000"/>
              </a:lnSpc>
              <a:spcBef>
                <a:spcPts val="95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endParaRPr sz="335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SzPct val="75000"/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lang="hu-HU" sz="2800" b="1" i="1" spc="-5" dirty="0">
                <a:latin typeface="Arial"/>
                <a:cs typeface="Arial"/>
              </a:rPr>
              <a:t>T</a:t>
            </a:r>
            <a:r>
              <a:rPr sz="2800" b="1" i="1" spc="-5" dirty="0" err="1">
                <a:latin typeface="Arial"/>
                <a:cs typeface="Arial"/>
              </a:rPr>
              <a:t>öbbszöri</a:t>
            </a:r>
            <a:r>
              <a:rPr sz="2800" b="1" i="1" spc="-5" dirty="0">
                <a:latin typeface="Arial"/>
                <a:cs typeface="Arial"/>
              </a:rPr>
              <a:t> beépítés </a:t>
            </a:r>
            <a:r>
              <a:rPr sz="2800" b="1" i="1" spc="-5" dirty="0" err="1">
                <a:latin typeface="Arial"/>
                <a:cs typeface="Arial"/>
              </a:rPr>
              <a:t>és</a:t>
            </a:r>
            <a:r>
              <a:rPr sz="2800" b="1" i="1" spc="-5" dirty="0">
                <a:latin typeface="Arial"/>
                <a:cs typeface="Arial"/>
              </a:rPr>
              <a:t> </a:t>
            </a:r>
            <a:r>
              <a:rPr sz="2800" b="1" i="1" dirty="0">
                <a:latin typeface="Arial"/>
                <a:cs typeface="Arial"/>
              </a:rPr>
              <a:t>ki</a:t>
            </a:r>
            <a:r>
              <a:rPr lang="hu-HU" sz="2800" b="1" i="1" dirty="0">
                <a:latin typeface="Arial"/>
                <a:cs typeface="Arial"/>
              </a:rPr>
              <a:t>emel</a:t>
            </a:r>
            <a:r>
              <a:rPr sz="2800" b="1" i="1" dirty="0" err="1">
                <a:latin typeface="Arial"/>
                <a:cs typeface="Arial"/>
              </a:rPr>
              <a:t>és</a:t>
            </a:r>
            <a:r>
              <a:rPr sz="2800" b="1" i="1" dirty="0">
                <a:latin typeface="Arial"/>
                <a:cs typeface="Arial"/>
              </a:rPr>
              <a:t> </a:t>
            </a:r>
            <a:r>
              <a:rPr lang="hu-HU" sz="2800" b="1" i="1" spc="-5" dirty="0">
                <a:latin typeface="Arial"/>
                <a:cs typeface="Arial"/>
              </a:rPr>
              <a:t>egyszerűen</a:t>
            </a:r>
            <a:endParaRPr sz="2800" dirty="0">
              <a:latin typeface="Arial"/>
              <a:cs typeface="Arial"/>
            </a:endParaRPr>
          </a:p>
          <a:p>
            <a:pPr marL="361315">
              <a:lnSpc>
                <a:spcPct val="100000"/>
              </a:lnSpc>
              <a:spcBef>
                <a:spcPts val="495"/>
              </a:spcBef>
            </a:pPr>
            <a:r>
              <a:rPr sz="2800" i="1" spc="-5" dirty="0">
                <a:latin typeface="Arial"/>
                <a:cs typeface="Arial"/>
              </a:rPr>
              <a:t>a </a:t>
            </a:r>
            <a:r>
              <a:rPr sz="2800" i="1" spc="-5" dirty="0" err="1">
                <a:latin typeface="Arial"/>
                <a:cs typeface="Arial"/>
              </a:rPr>
              <a:t>panelek</a:t>
            </a:r>
            <a:r>
              <a:rPr sz="2800" i="1" spc="-5" dirty="0">
                <a:latin typeface="Arial"/>
                <a:cs typeface="Arial"/>
              </a:rPr>
              <a:t> </a:t>
            </a:r>
            <a:r>
              <a:rPr lang="hu-HU" sz="2800" i="1" dirty="0">
                <a:latin typeface="Arial"/>
                <a:cs typeface="Arial"/>
              </a:rPr>
              <a:t>visszahelyezhetők k</a:t>
            </a:r>
            <a:r>
              <a:rPr sz="2800" i="1" spc="-5" dirty="0" err="1" smtClean="0">
                <a:latin typeface="Arial"/>
                <a:cs typeface="Arial"/>
              </a:rPr>
              <a:t>arbantart</a:t>
            </a:r>
            <a:r>
              <a:rPr lang="hu-HU" sz="2800" i="1" spc="-5" dirty="0" smtClean="0">
                <a:latin typeface="Arial"/>
                <a:cs typeface="Arial"/>
              </a:rPr>
              <a:t>á</a:t>
            </a:r>
            <a:r>
              <a:rPr sz="2800" i="1" spc="-5" dirty="0" err="1" smtClean="0">
                <a:latin typeface="Arial"/>
                <a:cs typeface="Arial"/>
              </a:rPr>
              <a:t>si</a:t>
            </a:r>
            <a:r>
              <a:rPr sz="2800" i="1" spc="-5" dirty="0" smtClean="0">
                <a:latin typeface="Arial"/>
                <a:cs typeface="Arial"/>
              </a:rPr>
              <a:t> </a:t>
            </a:r>
            <a:r>
              <a:rPr sz="2800" i="1" spc="-5" dirty="0">
                <a:latin typeface="Arial"/>
                <a:cs typeface="Arial"/>
              </a:rPr>
              <a:t>munka</a:t>
            </a:r>
            <a:r>
              <a:rPr sz="2800" i="1" spc="-75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után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>
              <a:lnSpc>
                <a:spcPct val="100000"/>
              </a:lnSpc>
              <a:spcBef>
                <a:spcPts val="100"/>
              </a:spcBef>
            </a:pPr>
            <a:r>
              <a:rPr dirty="0"/>
              <a:t>PolimerBodan</a:t>
            </a:r>
            <a:r>
              <a:rPr spc="-75" dirty="0"/>
              <a:t> </a:t>
            </a:r>
            <a:r>
              <a:rPr spc="-5" dirty="0"/>
              <a:t>útátjárok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519932" y="4828793"/>
            <a:ext cx="52857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Arial"/>
                <a:cs typeface="Arial"/>
              </a:rPr>
              <a:t>magyarországi</a:t>
            </a:r>
            <a:r>
              <a:rPr sz="3600" spc="-10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referenciái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429000" y="280449"/>
            <a:ext cx="5098696" cy="29924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64462"/>
            <a:ext cx="9669779" cy="61965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555619" y="203453"/>
            <a:ext cx="338201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15" dirty="0"/>
              <a:t>Bilk </a:t>
            </a:r>
            <a:r>
              <a:rPr spc="-200" dirty="0"/>
              <a:t>Konténer</a:t>
            </a:r>
            <a:r>
              <a:rPr spc="-50" dirty="0"/>
              <a:t> </a:t>
            </a:r>
            <a:r>
              <a:rPr spc="-204" dirty="0"/>
              <a:t>Terminál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749155" y="2129408"/>
            <a:ext cx="1488440" cy="1550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0" dirty="0">
                <a:latin typeface="Arial"/>
                <a:cs typeface="Arial"/>
              </a:rPr>
              <a:t>27 </a:t>
            </a:r>
            <a:r>
              <a:rPr sz="2000" b="1" spc="-150" dirty="0">
                <a:latin typeface="Arial"/>
                <a:cs typeface="Arial"/>
              </a:rPr>
              <a:t>m</a:t>
            </a:r>
            <a:r>
              <a:rPr sz="2000" b="1" spc="-155" dirty="0">
                <a:latin typeface="Arial"/>
                <a:cs typeface="Arial"/>
              </a:rPr>
              <a:t> </a:t>
            </a:r>
            <a:r>
              <a:rPr sz="2000" b="1" spc="-200" dirty="0">
                <a:latin typeface="Arial"/>
                <a:cs typeface="Arial"/>
              </a:rPr>
              <a:t>széles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spc="-160" dirty="0">
                <a:latin typeface="Trebuchet MS"/>
                <a:cs typeface="Trebuchet MS"/>
              </a:rPr>
              <a:t>45 </a:t>
            </a:r>
            <a:r>
              <a:rPr sz="2000" b="1" spc="-90" dirty="0">
                <a:latin typeface="Trebuchet MS"/>
                <a:cs typeface="Trebuchet MS"/>
              </a:rPr>
              <a:t>belső</a:t>
            </a:r>
            <a:r>
              <a:rPr sz="2000" b="1" spc="-225" dirty="0">
                <a:latin typeface="Trebuchet MS"/>
                <a:cs typeface="Trebuchet MS"/>
              </a:rPr>
              <a:t> </a:t>
            </a:r>
            <a:r>
              <a:rPr sz="2000" b="1" spc="-125" dirty="0">
                <a:latin typeface="Trebuchet MS"/>
                <a:cs typeface="Trebuchet MS"/>
              </a:rPr>
              <a:t>elem</a:t>
            </a:r>
            <a:endParaRPr sz="2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spc="-160" dirty="0">
                <a:latin typeface="Arial"/>
                <a:cs typeface="Arial"/>
              </a:rPr>
              <a:t>R=300 </a:t>
            </a:r>
            <a:r>
              <a:rPr sz="2000" b="1" spc="-150" dirty="0">
                <a:latin typeface="Arial"/>
                <a:cs typeface="Arial"/>
              </a:rPr>
              <a:t>m</a:t>
            </a:r>
            <a:r>
              <a:rPr sz="2000" b="1" spc="-90" dirty="0">
                <a:latin typeface="Arial"/>
                <a:cs typeface="Arial"/>
              </a:rPr>
              <a:t> </a:t>
            </a:r>
            <a:r>
              <a:rPr sz="2000" b="1" spc="-120" dirty="0">
                <a:latin typeface="Arial"/>
                <a:cs typeface="Arial"/>
              </a:rPr>
              <a:t>ív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8" y="841248"/>
            <a:ext cx="9823703" cy="602284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62200" y="85420"/>
            <a:ext cx="480060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390" dirty="0"/>
              <a:t>BKV </a:t>
            </a:r>
            <a:r>
              <a:rPr lang="hu-HU" spc="-390" dirty="0"/>
              <a:t> </a:t>
            </a:r>
            <a:r>
              <a:rPr spc="-180" dirty="0"/>
              <a:t>Bp.</a:t>
            </a:r>
            <a:r>
              <a:rPr lang="hu-HU" spc="-180" dirty="0"/>
              <a:t>, </a:t>
            </a:r>
            <a:r>
              <a:rPr spc="-180" dirty="0" err="1"/>
              <a:t>Maglódi</a:t>
            </a:r>
            <a:r>
              <a:rPr spc="-180" dirty="0"/>
              <a:t> </a:t>
            </a:r>
            <a:r>
              <a:rPr spc="-114" dirty="0"/>
              <a:t>út/Akna</a:t>
            </a:r>
            <a:r>
              <a:rPr spc="-220" dirty="0"/>
              <a:t> </a:t>
            </a:r>
            <a:r>
              <a:rPr spc="-200" dirty="0"/>
              <a:t>utca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129519" y="1479041"/>
            <a:ext cx="187769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04" dirty="0">
                <a:latin typeface="Arial"/>
                <a:cs typeface="Arial"/>
              </a:rPr>
              <a:t>Jobb </a:t>
            </a:r>
            <a:r>
              <a:rPr sz="1800" b="1" spc="-170" dirty="0">
                <a:latin typeface="Arial"/>
                <a:cs typeface="Arial"/>
              </a:rPr>
              <a:t>vágány </a:t>
            </a:r>
            <a:r>
              <a:rPr sz="1800" b="1" spc="-80" dirty="0">
                <a:latin typeface="Arial"/>
                <a:cs typeface="Arial"/>
              </a:rPr>
              <a:t>31,2</a:t>
            </a:r>
            <a:r>
              <a:rPr sz="1800" b="1" spc="25" dirty="0">
                <a:latin typeface="Arial"/>
                <a:cs typeface="Arial"/>
              </a:rPr>
              <a:t> </a:t>
            </a:r>
            <a:r>
              <a:rPr sz="1800" b="1" spc="-140" dirty="0">
                <a:latin typeface="Arial"/>
                <a:cs typeface="Arial"/>
              </a:rPr>
              <a:t>m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55" dirty="0">
                <a:latin typeface="Arial"/>
                <a:cs typeface="Arial"/>
              </a:rPr>
              <a:t>Bal</a:t>
            </a:r>
            <a:r>
              <a:rPr sz="1800" b="1" spc="-100" dirty="0">
                <a:latin typeface="Arial"/>
                <a:cs typeface="Arial"/>
              </a:rPr>
              <a:t> </a:t>
            </a:r>
            <a:r>
              <a:rPr sz="1800" b="1" spc="-170" dirty="0">
                <a:latin typeface="Arial"/>
                <a:cs typeface="Arial"/>
              </a:rPr>
              <a:t>vágány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spc="-80" dirty="0">
                <a:latin typeface="Arial"/>
                <a:cs typeface="Arial"/>
              </a:rPr>
              <a:t>27,0</a:t>
            </a:r>
            <a:r>
              <a:rPr sz="1800" b="1" spc="-100" dirty="0">
                <a:latin typeface="Arial"/>
                <a:cs typeface="Arial"/>
              </a:rPr>
              <a:t> </a:t>
            </a:r>
            <a:r>
              <a:rPr sz="1800" b="1" spc="-140" dirty="0">
                <a:latin typeface="Arial"/>
                <a:cs typeface="Arial"/>
              </a:rPr>
              <a:t>m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95" dirty="0">
                <a:latin typeface="Arial"/>
                <a:cs typeface="Arial"/>
              </a:rPr>
              <a:t>Egyenes</a:t>
            </a:r>
            <a:r>
              <a:rPr sz="1800" b="1" spc="-110" dirty="0">
                <a:latin typeface="Arial"/>
                <a:cs typeface="Arial"/>
              </a:rPr>
              <a:t> </a:t>
            </a:r>
            <a:r>
              <a:rPr sz="1800" b="1" spc="-120" dirty="0">
                <a:latin typeface="Arial"/>
                <a:cs typeface="Arial"/>
              </a:rPr>
              <a:t>pálya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60246"/>
            <a:ext cx="10515599" cy="638403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7847"/>
            <a:ext cx="10286999" cy="65531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98930"/>
            <a:ext cx="9723119" cy="62621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93594" y="89661"/>
            <a:ext cx="60344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75" dirty="0">
                <a:latin typeface="Trebuchet MS"/>
                <a:cs typeface="Trebuchet MS"/>
              </a:rPr>
              <a:t>Csepel </a:t>
            </a:r>
            <a:r>
              <a:rPr spc="-190" dirty="0">
                <a:latin typeface="Trebuchet MS"/>
                <a:cs typeface="Trebuchet MS"/>
              </a:rPr>
              <a:t>Gyártelep, </a:t>
            </a:r>
            <a:r>
              <a:rPr spc="-150" dirty="0">
                <a:latin typeface="Trebuchet MS"/>
                <a:cs typeface="Trebuchet MS"/>
              </a:rPr>
              <a:t>Hőerőmű </a:t>
            </a:r>
            <a:r>
              <a:rPr spc="360" dirty="0">
                <a:latin typeface="Trebuchet MS"/>
                <a:cs typeface="Trebuchet MS"/>
              </a:rPr>
              <a:t>–</a:t>
            </a:r>
            <a:r>
              <a:rPr spc="-175" dirty="0">
                <a:latin typeface="Trebuchet MS"/>
                <a:cs typeface="Trebuchet MS"/>
              </a:rPr>
              <a:t> </a:t>
            </a:r>
            <a:r>
              <a:rPr spc="-245" dirty="0">
                <a:latin typeface="Trebuchet MS"/>
                <a:cs typeface="Trebuchet MS"/>
              </a:rPr>
              <a:t>Terelő </a:t>
            </a:r>
            <a:r>
              <a:rPr spc="-180" dirty="0">
                <a:latin typeface="Trebuchet MS"/>
                <a:cs typeface="Trebuchet MS"/>
              </a:rPr>
              <a:t>utca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945751" y="1904187"/>
            <a:ext cx="116141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75" dirty="0">
                <a:latin typeface="Arial"/>
                <a:cs typeface="Arial"/>
              </a:rPr>
              <a:t>8,4 </a:t>
            </a:r>
            <a:r>
              <a:rPr sz="1800" b="1" spc="-135" dirty="0">
                <a:latin typeface="Arial"/>
                <a:cs typeface="Arial"/>
              </a:rPr>
              <a:t>m</a:t>
            </a:r>
            <a:r>
              <a:rPr sz="1800" b="1" spc="-165" dirty="0">
                <a:latin typeface="Arial"/>
                <a:cs typeface="Arial"/>
              </a:rPr>
              <a:t> </a:t>
            </a:r>
            <a:r>
              <a:rPr sz="1800" b="1" spc="-180" dirty="0">
                <a:latin typeface="Arial"/>
                <a:cs typeface="Arial"/>
              </a:rPr>
              <a:t>széles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45" dirty="0">
                <a:latin typeface="Arial"/>
                <a:cs typeface="Arial"/>
              </a:rPr>
              <a:t>R=200 </a:t>
            </a:r>
            <a:r>
              <a:rPr sz="1800" b="1" spc="-140" dirty="0">
                <a:latin typeface="Arial"/>
                <a:cs typeface="Arial"/>
              </a:rPr>
              <a:t>m</a:t>
            </a:r>
            <a:r>
              <a:rPr sz="1800" b="1" spc="-75" dirty="0">
                <a:latin typeface="Arial"/>
                <a:cs typeface="Arial"/>
              </a:rPr>
              <a:t> </a:t>
            </a:r>
            <a:r>
              <a:rPr sz="1800" b="1" spc="-105" dirty="0">
                <a:latin typeface="Arial"/>
                <a:cs typeface="Arial"/>
              </a:rPr>
              <a:t>ív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7846"/>
            <a:ext cx="10210799" cy="65531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49223"/>
            <a:ext cx="9198863" cy="62118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839592" y="94868"/>
            <a:ext cx="45796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75" dirty="0">
                <a:latin typeface="Trebuchet MS"/>
                <a:cs typeface="Trebuchet MS"/>
              </a:rPr>
              <a:t>Csepel </a:t>
            </a:r>
            <a:r>
              <a:rPr spc="-190" dirty="0">
                <a:latin typeface="Trebuchet MS"/>
                <a:cs typeface="Trebuchet MS"/>
              </a:rPr>
              <a:t>Gyártelep, </a:t>
            </a:r>
            <a:r>
              <a:rPr spc="-125" dirty="0">
                <a:latin typeface="Trebuchet MS"/>
                <a:cs typeface="Trebuchet MS"/>
              </a:rPr>
              <a:t>Dunai</a:t>
            </a:r>
            <a:r>
              <a:rPr spc="-190" dirty="0">
                <a:latin typeface="Trebuchet MS"/>
                <a:cs typeface="Trebuchet MS"/>
              </a:rPr>
              <a:t> </a:t>
            </a:r>
            <a:r>
              <a:rPr spc="-165" dirty="0">
                <a:latin typeface="Trebuchet MS"/>
                <a:cs typeface="Trebuchet MS"/>
              </a:rPr>
              <a:t>Kikötő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7846"/>
            <a:ext cx="10515599" cy="65211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80641"/>
            <a:ext cx="10040111" cy="62804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17647" y="94868"/>
            <a:ext cx="48837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70" dirty="0"/>
              <a:t>Csepel </a:t>
            </a:r>
            <a:r>
              <a:rPr spc="-170" dirty="0"/>
              <a:t>Gyártelep, </a:t>
            </a:r>
            <a:r>
              <a:rPr spc="-250" dirty="0"/>
              <a:t>Színesfém</a:t>
            </a:r>
            <a:r>
              <a:rPr spc="75" dirty="0"/>
              <a:t> </a:t>
            </a:r>
            <a:r>
              <a:rPr spc="-200" dirty="0"/>
              <a:t>utca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220070" y="3027120"/>
            <a:ext cx="135636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75" dirty="0">
                <a:latin typeface="Arial"/>
                <a:cs typeface="Arial"/>
              </a:rPr>
              <a:t>10,8 </a:t>
            </a:r>
            <a:r>
              <a:rPr sz="1800" b="1" spc="-135" dirty="0">
                <a:latin typeface="Arial"/>
                <a:cs typeface="Arial"/>
              </a:rPr>
              <a:t>m</a:t>
            </a:r>
            <a:r>
              <a:rPr sz="1800" b="1" spc="-155" dirty="0">
                <a:latin typeface="Arial"/>
                <a:cs typeface="Arial"/>
              </a:rPr>
              <a:t> </a:t>
            </a:r>
            <a:r>
              <a:rPr sz="1800" b="1" spc="-180" dirty="0">
                <a:latin typeface="Arial"/>
                <a:cs typeface="Arial"/>
              </a:rPr>
              <a:t>széles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95" dirty="0">
                <a:latin typeface="Arial"/>
                <a:cs typeface="Arial"/>
              </a:rPr>
              <a:t>Egyenes</a:t>
            </a:r>
            <a:r>
              <a:rPr sz="1800" b="1" spc="-170" dirty="0">
                <a:latin typeface="Arial"/>
                <a:cs typeface="Arial"/>
              </a:rPr>
              <a:t> </a:t>
            </a:r>
            <a:r>
              <a:rPr sz="1800" b="1" spc="-120" dirty="0">
                <a:latin typeface="Arial"/>
                <a:cs typeface="Arial"/>
              </a:rPr>
              <a:t>pálya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47"/>
            <a:ext cx="12191999" cy="68579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46530"/>
            <a:ext cx="9741407" cy="64145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26794" y="9854"/>
            <a:ext cx="6931406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204" dirty="0">
                <a:latin typeface="Trebuchet MS"/>
                <a:cs typeface="Trebuchet MS"/>
              </a:rPr>
              <a:t>MVM </a:t>
            </a:r>
            <a:r>
              <a:rPr spc="-160" dirty="0">
                <a:latin typeface="Trebuchet MS"/>
                <a:cs typeface="Trebuchet MS"/>
              </a:rPr>
              <a:t>Paksi </a:t>
            </a:r>
            <a:r>
              <a:rPr spc="-170" dirty="0">
                <a:latin typeface="Trebuchet MS"/>
                <a:cs typeface="Trebuchet MS"/>
              </a:rPr>
              <a:t>Atomerőmű, </a:t>
            </a:r>
            <a:r>
              <a:rPr spc="-204" dirty="0" err="1">
                <a:latin typeface="Trebuchet MS"/>
                <a:cs typeface="Trebuchet MS"/>
              </a:rPr>
              <a:t>Teherbeszállító</a:t>
            </a:r>
            <a:r>
              <a:rPr lang="hu-HU" spc="-204" dirty="0">
                <a:latin typeface="Trebuchet MS"/>
                <a:cs typeface="Trebuchet MS"/>
              </a:rPr>
              <a:t> </a:t>
            </a:r>
            <a:r>
              <a:rPr spc="-625" dirty="0">
                <a:latin typeface="Trebuchet MS"/>
                <a:cs typeface="Trebuchet MS"/>
              </a:rPr>
              <a:t> </a:t>
            </a:r>
            <a:r>
              <a:rPr spc="-150" dirty="0">
                <a:latin typeface="Trebuchet MS"/>
                <a:cs typeface="Trebuchet MS"/>
              </a:rPr>
              <a:t>út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002773" y="2357373"/>
            <a:ext cx="196088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0" dirty="0">
                <a:latin typeface="Arial"/>
                <a:cs typeface="Arial"/>
              </a:rPr>
              <a:t>15,6 </a:t>
            </a:r>
            <a:r>
              <a:rPr sz="1800" b="1" spc="-140" dirty="0">
                <a:latin typeface="Arial"/>
                <a:cs typeface="Arial"/>
              </a:rPr>
              <a:t>m</a:t>
            </a:r>
            <a:r>
              <a:rPr sz="1800" b="1" spc="-120" dirty="0">
                <a:latin typeface="Arial"/>
                <a:cs typeface="Arial"/>
              </a:rPr>
              <a:t> </a:t>
            </a:r>
            <a:r>
              <a:rPr sz="1800" b="1" spc="-175" dirty="0">
                <a:latin typeface="Arial"/>
                <a:cs typeface="Arial"/>
              </a:rPr>
              <a:t>széles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45" dirty="0">
                <a:latin typeface="Trebuchet MS"/>
                <a:cs typeface="Trebuchet MS"/>
              </a:rPr>
              <a:t>3 </a:t>
            </a:r>
            <a:r>
              <a:rPr sz="1800" b="1" spc="-100" dirty="0">
                <a:latin typeface="Trebuchet MS"/>
                <a:cs typeface="Trebuchet MS"/>
              </a:rPr>
              <a:t>vágányon</a:t>
            </a:r>
            <a:r>
              <a:rPr sz="1800" b="1" spc="-185" dirty="0">
                <a:latin typeface="Trebuchet MS"/>
                <a:cs typeface="Trebuchet MS"/>
              </a:rPr>
              <a:t> </a:t>
            </a:r>
            <a:r>
              <a:rPr sz="1800" b="1" spc="-125" dirty="0">
                <a:latin typeface="Trebuchet MS"/>
                <a:cs typeface="Trebuchet MS"/>
              </a:rPr>
              <a:t>átvezető</a:t>
            </a:r>
            <a:endParaRPr sz="1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8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800" b="1" spc="-229" dirty="0">
                <a:latin typeface="Arial"/>
                <a:cs typeface="Arial"/>
              </a:rPr>
              <a:t>R= </a:t>
            </a:r>
            <a:r>
              <a:rPr sz="1800" b="1" spc="-90" dirty="0">
                <a:latin typeface="Arial"/>
                <a:cs typeface="Arial"/>
              </a:rPr>
              <a:t>200 </a:t>
            </a:r>
            <a:r>
              <a:rPr sz="1800" b="1" spc="-140" dirty="0">
                <a:latin typeface="Arial"/>
                <a:cs typeface="Arial"/>
              </a:rPr>
              <a:t>m</a:t>
            </a:r>
            <a:r>
              <a:rPr sz="1800" b="1" spc="-235" dirty="0">
                <a:latin typeface="Arial"/>
                <a:cs typeface="Arial"/>
              </a:rPr>
              <a:t> </a:t>
            </a:r>
            <a:r>
              <a:rPr sz="1800" b="1" spc="-105" dirty="0">
                <a:latin typeface="Arial"/>
                <a:cs typeface="Arial"/>
              </a:rPr>
              <a:t>ív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1647"/>
            <a:ext cx="10363199" cy="66293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1647"/>
            <a:ext cx="10515599" cy="66293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1647"/>
            <a:ext cx="10515599" cy="66293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7847"/>
            <a:ext cx="10363199" cy="65531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5447"/>
            <a:ext cx="10591799" cy="67055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335" y="460246"/>
            <a:ext cx="9823704" cy="640384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89375" y="0"/>
            <a:ext cx="28721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40" dirty="0"/>
              <a:t>Csepel, </a:t>
            </a:r>
            <a:r>
              <a:rPr spc="-210" dirty="0"/>
              <a:t>Budafoki</a:t>
            </a:r>
            <a:r>
              <a:rPr spc="-75" dirty="0"/>
              <a:t> </a:t>
            </a:r>
            <a:r>
              <a:rPr spc="-90" dirty="0"/>
              <a:t>út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966452" y="2511297"/>
            <a:ext cx="127762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0" dirty="0">
                <a:latin typeface="Arial"/>
                <a:cs typeface="Arial"/>
              </a:rPr>
              <a:t>24,6 </a:t>
            </a:r>
            <a:r>
              <a:rPr sz="1800" b="1" spc="-140" dirty="0">
                <a:latin typeface="Arial"/>
                <a:cs typeface="Arial"/>
              </a:rPr>
              <a:t>m</a:t>
            </a:r>
            <a:r>
              <a:rPr sz="1800" b="1" spc="-175" dirty="0">
                <a:latin typeface="Arial"/>
                <a:cs typeface="Arial"/>
              </a:rPr>
              <a:t> széles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225" dirty="0">
                <a:latin typeface="Arial"/>
                <a:cs typeface="Arial"/>
              </a:rPr>
              <a:t>R= </a:t>
            </a:r>
            <a:r>
              <a:rPr sz="1800" b="1" spc="-105" dirty="0">
                <a:latin typeface="Arial"/>
                <a:cs typeface="Arial"/>
              </a:rPr>
              <a:t>150m</a:t>
            </a:r>
            <a:r>
              <a:rPr sz="1800" b="1" spc="-254" dirty="0">
                <a:latin typeface="Arial"/>
                <a:cs typeface="Arial"/>
              </a:rPr>
              <a:t> </a:t>
            </a:r>
            <a:r>
              <a:rPr sz="1800" b="1" spc="-105" dirty="0">
                <a:latin typeface="Arial"/>
                <a:cs typeface="Arial"/>
              </a:rPr>
              <a:t>ív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20" y="231646"/>
            <a:ext cx="10507979" cy="66263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5447"/>
            <a:ext cx="10591799" cy="67055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83106"/>
            <a:ext cx="10002011" cy="63779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6994" y="31749"/>
            <a:ext cx="39477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70" dirty="0"/>
              <a:t>Csepel </a:t>
            </a:r>
            <a:r>
              <a:rPr spc="-170" dirty="0"/>
              <a:t>Gyártelep, </a:t>
            </a:r>
            <a:r>
              <a:rPr spc="-295" dirty="0"/>
              <a:t>Gáz</a:t>
            </a:r>
            <a:r>
              <a:rPr spc="65" dirty="0"/>
              <a:t> </a:t>
            </a:r>
            <a:r>
              <a:rPr spc="-200" dirty="0"/>
              <a:t>utca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081386" y="2574416"/>
            <a:ext cx="154686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75" dirty="0">
                <a:latin typeface="Arial"/>
                <a:cs typeface="Arial"/>
              </a:rPr>
              <a:t>7,2 </a:t>
            </a:r>
            <a:r>
              <a:rPr sz="1800" b="1" spc="-85" dirty="0">
                <a:latin typeface="Arial"/>
                <a:cs typeface="Arial"/>
              </a:rPr>
              <a:t>méter</a:t>
            </a:r>
            <a:r>
              <a:rPr sz="1800" b="1" spc="-180" dirty="0">
                <a:latin typeface="Arial"/>
                <a:cs typeface="Arial"/>
              </a:rPr>
              <a:t> </a:t>
            </a:r>
            <a:r>
              <a:rPr sz="1800" b="1" spc="-175" dirty="0">
                <a:latin typeface="Arial"/>
                <a:cs typeface="Arial"/>
              </a:rPr>
              <a:t>széles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95" dirty="0">
                <a:latin typeface="Arial"/>
                <a:cs typeface="Arial"/>
              </a:rPr>
              <a:t>Egyenes</a:t>
            </a:r>
            <a:r>
              <a:rPr sz="1800" b="1" spc="-120" dirty="0">
                <a:latin typeface="Arial"/>
                <a:cs typeface="Arial"/>
              </a:rPr>
              <a:t> pálya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1578</TotalTime>
  <Words>710</Words>
  <Application>Microsoft Office PowerPoint</Application>
  <PresentationFormat>Custom</PresentationFormat>
  <Paragraphs>183</Paragraphs>
  <Slides>31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Symbol</vt:lpstr>
      <vt:lpstr>Times New Roman</vt:lpstr>
      <vt:lpstr>Trebuchet MS</vt:lpstr>
      <vt:lpstr>Wingdings</vt:lpstr>
      <vt:lpstr>Office Theme</vt:lpstr>
      <vt:lpstr>Polimer-BODAN útátjáró-rendszer </vt:lpstr>
      <vt:lpstr>Polimer-BODAN útátjáró-rendszer</vt:lpstr>
      <vt:lpstr>PowerPoint Presentation</vt:lpstr>
      <vt:lpstr>Polimer-BODAN útátjáró-rendszer</vt:lpstr>
      <vt:lpstr>Polimer-BODAN útátjáró-rendszer</vt:lpstr>
      <vt:lpstr>Polimer-BODAN útátjáró-rendszer</vt:lpstr>
      <vt:lpstr>Útátjáró rendszer BODAN Tartósság/ Hosszú élettartam</vt:lpstr>
      <vt:lpstr>PowerPoint Presentation</vt:lpstr>
      <vt:lpstr>Összefoglalás Életciklus-költség (LCC) csökkentése polimerbeton alkalmazásával</vt:lpstr>
      <vt:lpstr>Összefoglalás Az életciklus-költség (LCC) csökkentése polimerbeton alkalmazásával</vt:lpstr>
      <vt:lpstr>PolimerBodan útátjárok</vt:lpstr>
      <vt:lpstr>Bilk Konténer Terminál</vt:lpstr>
      <vt:lpstr>BKV  Bp., Maglódi út/Akna utca</vt:lpstr>
      <vt:lpstr>PowerPoint Presentation</vt:lpstr>
      <vt:lpstr>PowerPoint Presentation</vt:lpstr>
      <vt:lpstr>Csepel Gyártelep, Hőerőmű – Terelő utca</vt:lpstr>
      <vt:lpstr>PowerPoint Presentation</vt:lpstr>
      <vt:lpstr>Csepel Gyártelep, Dunai Kikötő</vt:lpstr>
      <vt:lpstr>PowerPoint Presentation</vt:lpstr>
      <vt:lpstr>Csepel Gyártelep, Színesfém utca</vt:lpstr>
      <vt:lpstr>PowerPoint Presentation</vt:lpstr>
      <vt:lpstr>MVM Paksi Atomerőmű, Teherbeszállító  út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Csepel, Budafoki út</vt:lpstr>
      <vt:lpstr>PowerPoint Presentation</vt:lpstr>
      <vt:lpstr>PowerPoint Presentation</vt:lpstr>
      <vt:lpstr>Csepel Gyártelep, Gáz utca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Vorstellung BODAN - Gleiseindeckungen</dc:title>
  <dc:creator>DI Christof Neumann</dc:creator>
  <cp:lastModifiedBy>Kornel Zathureczky</cp:lastModifiedBy>
  <cp:revision>5</cp:revision>
  <dcterms:created xsi:type="dcterms:W3CDTF">2022-03-16T13:37:01Z</dcterms:created>
  <dcterms:modified xsi:type="dcterms:W3CDTF">2022-05-25T10:58:00Z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2022-03-16T00:00:00Z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2022-03-16T00:00:00Z</vt:filetime>
  </property>
</Properties>
</file>